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754" r:id="rId6"/>
    <p:sldId id="756" r:id="rId7"/>
    <p:sldId id="757" r:id="rId8"/>
    <p:sldId id="762" r:id="rId9"/>
    <p:sldId id="763" r:id="rId10"/>
    <p:sldId id="667" r:id="rId11"/>
    <p:sldId id="668" r:id="rId12"/>
    <p:sldId id="669" r:id="rId13"/>
    <p:sldId id="772" r:id="rId14"/>
    <p:sldId id="660" r:id="rId15"/>
    <p:sldId id="758" r:id="rId16"/>
    <p:sldId id="759" r:id="rId17"/>
    <p:sldId id="661" r:id="rId18"/>
    <p:sldId id="764" r:id="rId19"/>
    <p:sldId id="765" r:id="rId20"/>
    <p:sldId id="766" r:id="rId21"/>
    <p:sldId id="76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7174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orient="horz" pos="3884" userDrawn="1">
          <p15:clr>
            <a:srgbClr val="A4A3A4"/>
          </p15:clr>
        </p15:guide>
        <p15:guide id="5" pos="6607" userDrawn="1">
          <p15:clr>
            <a:srgbClr val="A4A3A4"/>
          </p15:clr>
        </p15:guide>
        <p15:guide id="6" orient="horz" pos="2704" userDrawn="1">
          <p15:clr>
            <a:srgbClr val="A4A3A4"/>
          </p15:clr>
        </p15:guide>
        <p15:guide id="7" orient="horz" pos="1094" userDrawn="1">
          <p15:clr>
            <a:srgbClr val="A4A3A4"/>
          </p15:clr>
        </p15:guide>
        <p15:guide id="8" pos="1640" userDrawn="1">
          <p15:clr>
            <a:srgbClr val="A4A3A4"/>
          </p15:clr>
        </p15:guide>
        <p15:guide id="9" pos="1731" userDrawn="1">
          <p15:clr>
            <a:srgbClr val="A4A3A4"/>
          </p15:clr>
        </p15:guide>
        <p15:guide id="11" pos="5110" userDrawn="1">
          <p15:clr>
            <a:srgbClr val="A4A3A4"/>
          </p15:clr>
        </p15:guide>
        <p15:guide id="12" pos="31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ADD5"/>
    <a:srgbClr val="EFABFF"/>
    <a:srgbClr val="CC00FF"/>
    <a:srgbClr val="CC66FF"/>
    <a:srgbClr val="808284"/>
    <a:srgbClr val="E11B22"/>
    <a:srgbClr val="0055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B808D8-A23E-C623-5F66-2257CAE5E369}" v="5" dt="2020-03-23T15:53:24.239"/>
    <p1510:client id="{5AED2B18-9E6C-4366-8E24-2EB93C89DDC7}" v="1" dt="2020-03-13T12:08:46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87049" autoAdjust="0"/>
  </p:normalViewPr>
  <p:slideViewPr>
    <p:cSldViewPr snapToGrid="0" showGuides="1">
      <p:cViewPr varScale="1">
        <p:scale>
          <a:sx n="91" d="100"/>
          <a:sy n="91" d="100"/>
        </p:scale>
        <p:origin x="72" y="200"/>
      </p:cViewPr>
      <p:guideLst>
        <p:guide orient="horz" pos="822"/>
        <p:guide pos="7174"/>
        <p:guide pos="211"/>
        <p:guide orient="horz" pos="3884"/>
        <p:guide pos="6607"/>
        <p:guide orient="horz" pos="2704"/>
        <p:guide orient="horz" pos="1094"/>
        <p:guide pos="1640"/>
        <p:guide pos="1731"/>
        <p:guide pos="5110"/>
        <p:guide pos="31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BEC93-E091-469C-A8B6-497012D34F46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9CE25-F37A-4EC3-BDE5-155FB78993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114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must show us all the boxes that need to be filled (my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 will we be finished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question);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there must be no overlap between boxes;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definitions/names of boxes and categories must be intuitive, so that our users would be able to guess with reasonable accuracy where to find what they’re looking for.</a:t>
            </a:r>
          </a:p>
          <a:p>
            <a:endParaRPr lang="en-GB" dirty="0"/>
          </a:p>
          <a:p>
            <a:pPr lvl="0"/>
            <a:r>
              <a:rPr lang="en-GB" dirty="0"/>
              <a:t>It provides a complete road map so we can see where we are going and what it will look like when we have finished</a:t>
            </a:r>
          </a:p>
          <a:p>
            <a:pPr lvl="0"/>
            <a:r>
              <a:rPr lang="en-GB" dirty="0"/>
              <a:t>It helps us consistently categorise guidance (operational and non-operational) and help avoid duplication and overlap in guidance</a:t>
            </a:r>
          </a:p>
          <a:p>
            <a:pPr lvl="0"/>
            <a:r>
              <a:rPr lang="en-GB" dirty="0"/>
              <a:t>It is easy to navigate for all audiences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84741F-A99C-42E0-B937-3F61C314DFB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93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9CE25-F37A-4EC3-BDE5-155FB789938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775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9CE25-F37A-4EC3-BDE5-155FB789938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202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9CE25-F37A-4EC3-BDE5-155FB789938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953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9CE25-F37A-4EC3-BDE5-155FB789938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89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9CE25-F37A-4EC3-BDE5-155FB789938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9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07D5F4D-3CDB-4A2C-B4A1-F003808E7C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" y="2963394"/>
            <a:ext cx="3957729" cy="375808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A6410E0-179F-4DE6-A877-1CB01F92D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36306" y="2701138"/>
            <a:ext cx="6617494" cy="2392355"/>
          </a:xfrm>
        </p:spPr>
        <p:txBody>
          <a:bodyPr anchor="ctr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09F7C-166D-4DD6-ADCA-543774FF7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36306" y="5180814"/>
            <a:ext cx="6617494" cy="1084262"/>
          </a:xfrm>
        </p:spPr>
        <p:txBody>
          <a:bodyPr anchor="ctr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48B5F63-E9AA-4B01-B0EE-B9E660F700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86" y="602677"/>
            <a:ext cx="3793427" cy="132847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69F4E53-1FA4-40DD-9518-3D0176F444FA}"/>
              </a:ext>
            </a:extLst>
          </p:cNvPr>
          <p:cNvSpPr/>
          <p:nvPr userDrawn="1"/>
        </p:nvSpPr>
        <p:spPr>
          <a:xfrm>
            <a:off x="1" y="2240106"/>
            <a:ext cx="12192000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1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BA76C-9657-4702-9DB6-B97D98A68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04B655-1677-46C2-83A7-765E13DAA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5027B-6E84-4559-A14A-15E9D9F68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063DE-AAE5-4EBB-BCD8-803D9824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070740-7861-4228-A246-EB4243F8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89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B1BA13-E0ED-4A1A-A6CB-B7B71E88B2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77A381-11E6-4FA7-A707-7BC626C014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C0633-7A5D-43B0-924D-BFAD8F3E0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1CE97-CE09-4366-908F-17BB5B06C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9ABB6-096C-482B-9991-4D492C218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64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324E-932C-4C0D-B5B8-B8F0F59C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30E687-7E56-4021-A3F3-58481212C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7325"/>
            <a:ext cx="10515600" cy="471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0714D8-224F-4012-ADBE-0D03F7C1B0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374" y="6213748"/>
            <a:ext cx="1679388" cy="58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846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F324E-932C-4C0D-B5B8-B8F0F59C7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8569F1-EA54-4472-88AF-B9E16C3232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4374" y="6213748"/>
            <a:ext cx="1679388" cy="58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2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E6EFC-EC84-4FE0-9434-8E19F8CF69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07319"/>
            <a:ext cx="5181600" cy="4769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EAF891-08CF-489A-BC82-845494126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407319"/>
            <a:ext cx="5181600" cy="4769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44AC9EB-56DF-472F-83D0-A4DC38E40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57185"/>
            <a:ext cx="12192000" cy="800101"/>
          </a:xfrm>
          <a:solidFill>
            <a:schemeClr val="accent1"/>
          </a:solidFill>
        </p:spPr>
        <p:txBody>
          <a:bodyPr>
            <a:normAutofit/>
          </a:bodyPr>
          <a:lstStyle>
            <a:lvl1pPr marL="714375" indent="0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C0CFF7-81DC-4D86-98CF-614E85A791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3202" y="6234768"/>
            <a:ext cx="1679388" cy="58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22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44BBF-D784-4FFF-9C06-4F26A0916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6282" y="3053359"/>
            <a:ext cx="7468546" cy="2001019"/>
          </a:xfrm>
        </p:spPr>
        <p:txBody>
          <a:bodyPr anchor="ctr">
            <a:normAutofit/>
          </a:bodyPr>
          <a:lstStyle>
            <a:lvl1pPr algn="l">
              <a:defRPr sz="4400"/>
            </a:lvl1pPr>
          </a:lstStyle>
          <a:p>
            <a:r>
              <a:rPr lang="en-GB" dirty="0"/>
              <a:t>Enter section title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2BD9FB-73F8-48D6-96FE-FD7EF2D9E8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1" y="2963394"/>
            <a:ext cx="3957729" cy="375808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1E9E85F4-29D6-4698-A898-5A18B59831B4}"/>
              </a:ext>
            </a:extLst>
          </p:cNvPr>
          <p:cNvSpPr/>
          <p:nvPr userDrawn="1"/>
        </p:nvSpPr>
        <p:spPr>
          <a:xfrm>
            <a:off x="1" y="2240106"/>
            <a:ext cx="12192000" cy="4143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BCE81A-EA64-4564-BBD1-21BC3D16A0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86" y="602677"/>
            <a:ext cx="3793427" cy="132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17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9EB45-DFB1-40BE-81B6-C99B0AE83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BBA1FB-2061-4F95-8319-3752D4F15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A3E30-BE65-4B83-959B-848192F8B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3D9FB8-8322-4E87-B6C5-3352F2FA79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CFB27A-597E-4625-B6B7-C74E2168C0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05E970-9B81-4C05-8D34-550A09B5D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C79179-7F71-4B9F-B1C6-9C9A0D04D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33379E-0937-40C7-BAFC-D30F582B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1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6292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E0624-1A37-4CED-937D-42EA7EF2D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29010-E15F-4773-9B0E-3F6FFA79B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4D111-5009-4E58-85E5-630D359BA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7DC12-4FAA-49DF-949D-D55333E41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CDDF8-EC0E-4BF4-B533-45075374E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ADDF73-9848-4F22-9008-7A1793E32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276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A6CA3-4EE0-4E7C-B873-0C54A406F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8E7445-D808-4594-90E1-D01EF7E14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929D90-202C-4527-889E-1B60E5E08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C13010-ACBD-4567-AD19-A94CB72C7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1C4-3FA9-4318-9B2A-FD68D3CBE7E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42CB4E-3EDE-43DD-9A51-3122D7751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D1E4C-0DCD-4169-A456-B9905430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35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07490B-BD64-43EE-AEE3-96B7157A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43B71-A1BA-4387-86D0-A04C76B5F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3221E-D195-475A-BE03-EACDBA847A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C1C4-3FA9-4318-9B2A-FD68D3CBE7EA}" type="datetimeFigureOut">
              <a:rPr lang="en-GB" smtClean="0"/>
              <a:t>27/03/2020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F2B39-C51D-4112-BE88-85E547EEA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D957C-66BC-4B0A-9428-224B148BCC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10C66-A773-4080-833E-5DC42E8F66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75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1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71E2E-1D09-46C2-9383-26D1AD7666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Item 4 - Paper 2</a:t>
            </a:r>
            <a:br>
              <a:rPr lang="en-GB" dirty="0"/>
            </a:br>
            <a:r>
              <a:rPr lang="en-GB"/>
              <a:t>Appendix A - Fire and Rescue </a:t>
            </a:r>
            <a:br>
              <a:rPr lang="en-GB" dirty="0"/>
            </a:br>
            <a:r>
              <a:rPr lang="en-GB" dirty="0"/>
              <a:t>Activity Framework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D457D5-C06F-4203-9EA0-AFCBD575C4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600" dirty="0"/>
              <a:t>V1</a:t>
            </a:r>
          </a:p>
          <a:p>
            <a:r>
              <a:rPr lang="en-GB" sz="1600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708522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3A39-24AA-4D77-890A-A8814135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Enabling activities - People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A79A95-F9BC-42CA-BF78-A147B3EF9B8B}"/>
              </a:ext>
            </a:extLst>
          </p:cNvPr>
          <p:cNvGrpSpPr/>
          <p:nvPr/>
        </p:nvGrpSpPr>
        <p:grpSpPr>
          <a:xfrm>
            <a:off x="8112126" y="1300433"/>
            <a:ext cx="2393760" cy="2256516"/>
            <a:chOff x="8112126" y="1300433"/>
            <a:chExt cx="2393760" cy="225651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C46710F-E369-4A2B-8593-FF64397E212C}"/>
                </a:ext>
              </a:extLst>
            </p:cNvPr>
            <p:cNvSpPr/>
            <p:nvPr/>
          </p:nvSpPr>
          <p:spPr>
            <a:xfrm>
              <a:off x="8112126" y="1332665"/>
              <a:ext cx="2393760" cy="22242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Recruitment &amp; selection*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Induction &amp; support*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Competencies </a:t>
              </a:r>
              <a:r>
                <a:rPr lang="en-GB" sz="1200" dirty="0" err="1"/>
                <a:t>inc</a:t>
              </a:r>
              <a:r>
                <a:rPr lang="en-GB" sz="1200" dirty="0"/>
                <a:t> fitness*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Skills acquisition &amp; maintenance*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Contracts, pensions &amp; pay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Employee &amp; industrial relations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084C727-1C3D-442E-8575-5941C423DB4B}"/>
                </a:ext>
              </a:extLst>
            </p:cNvPr>
            <p:cNvSpPr/>
            <p:nvPr/>
          </p:nvSpPr>
          <p:spPr>
            <a:xfrm>
              <a:off x="8112126" y="1300433"/>
              <a:ext cx="2379192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In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8E9003-7077-490F-B5DE-58074836BDFE}"/>
              </a:ext>
            </a:extLst>
          </p:cNvPr>
          <p:cNvGrpSpPr/>
          <p:nvPr/>
        </p:nvGrpSpPr>
        <p:grpSpPr>
          <a:xfrm>
            <a:off x="8094853" y="4282187"/>
            <a:ext cx="2393760" cy="1876950"/>
            <a:chOff x="8492364" y="4342105"/>
            <a:chExt cx="1959737" cy="187695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6A1FBDA-82EA-4970-82A7-07E96087F74A}"/>
                </a:ext>
              </a:extLst>
            </p:cNvPr>
            <p:cNvSpPr/>
            <p:nvPr/>
          </p:nvSpPr>
          <p:spPr>
            <a:xfrm>
              <a:off x="8492364" y="4452797"/>
              <a:ext cx="1959736" cy="1766258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Learning &amp; development (</a:t>
              </a:r>
              <a:r>
                <a:rPr lang="en-GB" sz="1200" dirty="0" err="1"/>
                <a:t>inc</a:t>
              </a:r>
              <a:r>
                <a:rPr lang="en-GB" sz="1200" dirty="0"/>
                <a:t> apprenticeships)*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Career pathways*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Succession planning*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b="1" dirty="0"/>
                <a:t>Individual Performance Management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4FA7437-D2C2-4B00-A55F-D76FB9CFD3C7}"/>
                </a:ext>
              </a:extLst>
            </p:cNvPr>
            <p:cNvSpPr/>
            <p:nvPr/>
          </p:nvSpPr>
          <p:spPr>
            <a:xfrm>
              <a:off x="8505189" y="4342105"/>
              <a:ext cx="1946912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Forward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3C45828-19F7-45A0-B4C1-2F93E33F5C89}"/>
              </a:ext>
            </a:extLst>
          </p:cNvPr>
          <p:cNvGrpSpPr/>
          <p:nvPr/>
        </p:nvGrpSpPr>
        <p:grpSpPr>
          <a:xfrm>
            <a:off x="2763177" y="1314250"/>
            <a:ext cx="2394000" cy="2242699"/>
            <a:chOff x="2763177" y="1314250"/>
            <a:chExt cx="2394000" cy="224269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2533509-0811-4BA9-9617-7425B1E34FF0}"/>
                </a:ext>
              </a:extLst>
            </p:cNvPr>
            <p:cNvSpPr/>
            <p:nvPr/>
          </p:nvSpPr>
          <p:spPr>
            <a:xfrm>
              <a:off x="2763177" y="1360302"/>
              <a:ext cx="2394000" cy="2196647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Leave arrangements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Retirement support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Secondment / career breaks</a:t>
              </a:r>
            </a:p>
            <a:p>
              <a:pPr algn="ctr"/>
              <a:endParaRPr lang="en-GB" sz="120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D2B3FD2-7D47-4BBB-BEEE-A40807C599A3}"/>
                </a:ext>
              </a:extLst>
            </p:cNvPr>
            <p:cNvSpPr/>
            <p:nvPr/>
          </p:nvSpPr>
          <p:spPr>
            <a:xfrm>
              <a:off x="2763177" y="1314250"/>
              <a:ext cx="2394000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Away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1A15495-65B9-4B92-BDDF-132F72838FE9}"/>
              </a:ext>
            </a:extLst>
          </p:cNvPr>
          <p:cNvGrpSpPr/>
          <p:nvPr/>
        </p:nvGrpSpPr>
        <p:grpSpPr>
          <a:xfrm>
            <a:off x="2753972" y="4284912"/>
            <a:ext cx="2393759" cy="1874225"/>
            <a:chOff x="2771244" y="4073587"/>
            <a:chExt cx="2395968" cy="1874225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8264E92-4028-4A40-8666-0D52C70F4F5A}"/>
                </a:ext>
              </a:extLst>
            </p:cNvPr>
            <p:cNvSpPr/>
            <p:nvPr/>
          </p:nvSpPr>
          <p:spPr>
            <a:xfrm>
              <a:off x="2786908" y="4183440"/>
              <a:ext cx="2380304" cy="176437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Management &amp; leadership development*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Talent management*</a:t>
              </a:r>
            </a:p>
            <a:p>
              <a:pPr algn="ctr"/>
              <a:endParaRPr lang="en-GB" sz="12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1D2A84F-4C30-442D-86E8-8182D39A28D0}"/>
                </a:ext>
              </a:extLst>
            </p:cNvPr>
            <p:cNvSpPr/>
            <p:nvPr/>
          </p:nvSpPr>
          <p:spPr>
            <a:xfrm>
              <a:off x="2771244" y="4073587"/>
              <a:ext cx="2380303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Up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9E63E2C-C0CA-4B4B-BD0C-7D66151A018B}"/>
              </a:ext>
            </a:extLst>
          </p:cNvPr>
          <p:cNvGrpSpPr/>
          <p:nvPr/>
        </p:nvGrpSpPr>
        <p:grpSpPr>
          <a:xfrm>
            <a:off x="4964327" y="2077934"/>
            <a:ext cx="3363205" cy="3392212"/>
            <a:chOff x="5338951" y="1960971"/>
            <a:chExt cx="3363205" cy="3392212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1E1015B-AD39-4680-B910-A87AAA3FB62C}"/>
                </a:ext>
              </a:extLst>
            </p:cNvPr>
            <p:cNvGrpSpPr/>
            <p:nvPr/>
          </p:nvGrpSpPr>
          <p:grpSpPr>
            <a:xfrm>
              <a:off x="5338951" y="1960971"/>
              <a:ext cx="3302821" cy="3383587"/>
              <a:chOff x="5747272" y="1960971"/>
              <a:chExt cx="3302821" cy="3383587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019751D4-EDD3-40C7-ACE8-6CD31338EDF0}"/>
                  </a:ext>
                </a:extLst>
              </p:cNvPr>
              <p:cNvSpPr/>
              <p:nvPr/>
            </p:nvSpPr>
            <p:spPr>
              <a:xfrm>
                <a:off x="6184310" y="2408191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0" y="1220150"/>
                    </a:moveTo>
                    <a:cubicBezTo>
                      <a:pt x="0" y="546280"/>
                      <a:pt x="546280" y="0"/>
                      <a:pt x="1220150" y="0"/>
                    </a:cubicBezTo>
                    <a:lnTo>
                      <a:pt x="1220150" y="1220150"/>
                    </a:lnTo>
                    <a:lnTo>
                      <a:pt x="0" y="122015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464054" tIns="464054" rIns="106680" bIns="106680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 Away</a:t>
                </a: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8C95E6F3-C9EA-45A2-97CD-01724E25F19F}"/>
                  </a:ext>
                </a:extLst>
              </p:cNvPr>
              <p:cNvSpPr/>
              <p:nvPr/>
            </p:nvSpPr>
            <p:spPr>
              <a:xfrm>
                <a:off x="7460818" y="2408191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0" y="0"/>
                    </a:moveTo>
                    <a:cubicBezTo>
                      <a:pt x="673870" y="0"/>
                      <a:pt x="1220150" y="546280"/>
                      <a:pt x="1220150" y="1220150"/>
                    </a:cubicBezTo>
                    <a:lnTo>
                      <a:pt x="0" y="122015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106680" tIns="464054" rIns="464054" bIns="106680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</a:t>
                </a:r>
                <a:br>
                  <a:rPr lang="en-GB" sz="1500" kern="1200" dirty="0">
                    <a:solidFill>
                      <a:schemeClr val="bg1"/>
                    </a:solidFill>
                  </a:rPr>
                </a:br>
                <a:r>
                  <a:rPr lang="en-GB" sz="1500" kern="1200" dirty="0">
                    <a:solidFill>
                      <a:schemeClr val="bg1"/>
                    </a:solidFill>
                  </a:rPr>
                  <a:t>In</a:t>
                </a: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CEA082D5-4F23-43D0-8608-CA120D046593}"/>
                  </a:ext>
                </a:extLst>
              </p:cNvPr>
              <p:cNvSpPr/>
              <p:nvPr/>
            </p:nvSpPr>
            <p:spPr>
              <a:xfrm>
                <a:off x="7460818" y="3684699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1220150" y="0"/>
                    </a:moveTo>
                    <a:cubicBezTo>
                      <a:pt x="1220150" y="673870"/>
                      <a:pt x="673870" y="1220150"/>
                      <a:pt x="0" y="1220150"/>
                    </a:cubicBezTo>
                    <a:lnTo>
                      <a:pt x="0" y="0"/>
                    </a:lnTo>
                    <a:lnTo>
                      <a:pt x="122015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464054" bIns="464054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 Forward</a:t>
                </a: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7819035B-60F6-404A-9D02-F2C0EFD07CEA}"/>
                  </a:ext>
                </a:extLst>
              </p:cNvPr>
              <p:cNvSpPr/>
              <p:nvPr/>
            </p:nvSpPr>
            <p:spPr>
              <a:xfrm>
                <a:off x="6184310" y="3684699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1220150" y="1220150"/>
                    </a:moveTo>
                    <a:cubicBezTo>
                      <a:pt x="546280" y="1220150"/>
                      <a:pt x="0" y="673870"/>
                      <a:pt x="0" y="0"/>
                    </a:cubicBezTo>
                    <a:lnTo>
                      <a:pt x="1220150" y="0"/>
                    </a:lnTo>
                    <a:lnTo>
                      <a:pt x="1220150" y="122015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464054" tIns="106680" rIns="106680" bIns="464054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</a:t>
                </a:r>
                <a:br>
                  <a:rPr lang="en-GB" sz="1500" kern="1200" dirty="0">
                    <a:solidFill>
                      <a:schemeClr val="bg1"/>
                    </a:solidFill>
                  </a:rPr>
                </a:br>
                <a:r>
                  <a:rPr lang="en-GB" sz="1500" kern="1200" dirty="0">
                    <a:solidFill>
                      <a:schemeClr val="bg1"/>
                    </a:solidFill>
                  </a:rPr>
                  <a:t>Up</a:t>
                </a:r>
              </a:p>
            </p:txBody>
          </p:sp>
          <p:sp>
            <p:nvSpPr>
              <p:cNvPr id="74" name="Arrow: Circular 73">
                <a:extLst>
                  <a:ext uri="{FF2B5EF4-FFF2-40B4-BE49-F238E27FC236}">
                    <a16:creationId xmlns:a16="http://schemas.microsoft.com/office/drawing/2014/main" id="{2CA5C77B-CBDA-43EF-BAF7-8ABD0024D47D}"/>
                  </a:ext>
                </a:extLst>
              </p:cNvPr>
              <p:cNvSpPr/>
              <p:nvPr/>
            </p:nvSpPr>
            <p:spPr>
              <a:xfrm rot="16470754">
                <a:off x="5706889" y="2001354"/>
                <a:ext cx="3383587" cy="3302821"/>
              </a:xfrm>
              <a:prstGeom prst="circularArrow">
                <a:avLst>
                  <a:gd name="adj1" fmla="val 9029"/>
                  <a:gd name="adj2" fmla="val 966956"/>
                  <a:gd name="adj3" fmla="val 20423181"/>
                  <a:gd name="adj4" fmla="val 10529472"/>
                  <a:gd name="adj5" fmla="val 8206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83C0114D-0FC0-48EF-A623-AFD44D25A917}"/>
                  </a:ext>
                </a:extLst>
              </p:cNvPr>
              <p:cNvGrpSpPr/>
              <p:nvPr/>
            </p:nvGrpSpPr>
            <p:grpSpPr>
              <a:xfrm>
                <a:off x="7054946" y="3360683"/>
                <a:ext cx="755386" cy="488104"/>
                <a:chOff x="7952097" y="3360683"/>
                <a:chExt cx="755386" cy="488104"/>
              </a:xfrm>
            </p:grpSpPr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E1ECD77A-136D-4642-88D6-CA8687130675}"/>
                    </a:ext>
                  </a:extLst>
                </p:cNvPr>
                <p:cNvSpPr/>
                <p:nvPr/>
              </p:nvSpPr>
              <p:spPr>
                <a:xfrm>
                  <a:off x="7952097" y="3360683"/>
                  <a:ext cx="755386" cy="4881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800" b="1" dirty="0"/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39422C82-6FFB-4AD8-800E-6194DB2C476F}"/>
                    </a:ext>
                  </a:extLst>
                </p:cNvPr>
                <p:cNvSpPr txBox="1"/>
                <p:nvPr/>
              </p:nvSpPr>
              <p:spPr>
                <a:xfrm>
                  <a:off x="7956980" y="3439986"/>
                  <a:ext cx="72250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</a:rPr>
                    <a:t>Culture</a:t>
                  </a:r>
                </a:p>
              </p:txBody>
            </p:sp>
          </p:grpSp>
        </p:grpSp>
        <p:sp>
          <p:nvSpPr>
            <p:cNvPr id="45" name="Arrow: Circular 44">
              <a:extLst>
                <a:ext uri="{FF2B5EF4-FFF2-40B4-BE49-F238E27FC236}">
                  <a16:creationId xmlns:a16="http://schemas.microsoft.com/office/drawing/2014/main" id="{DE00FDB8-9EEB-4F99-9C4D-7FD1AD691C77}"/>
                </a:ext>
              </a:extLst>
            </p:cNvPr>
            <p:cNvSpPr/>
            <p:nvPr/>
          </p:nvSpPr>
          <p:spPr>
            <a:xfrm rot="5611396">
              <a:off x="5358952" y="2009979"/>
              <a:ext cx="3383587" cy="3302821"/>
            </a:xfrm>
            <a:prstGeom prst="circularArrow">
              <a:avLst>
                <a:gd name="adj1" fmla="val 9029"/>
                <a:gd name="adj2" fmla="val 966956"/>
                <a:gd name="adj3" fmla="val 20423181"/>
                <a:gd name="adj4" fmla="val 10529472"/>
                <a:gd name="adj5" fmla="val 8206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0765057-5842-4DA6-BC71-06DACF7756F2}"/>
              </a:ext>
            </a:extLst>
          </p:cNvPr>
          <p:cNvGrpSpPr/>
          <p:nvPr/>
        </p:nvGrpSpPr>
        <p:grpSpPr>
          <a:xfrm>
            <a:off x="334963" y="1305767"/>
            <a:ext cx="2263031" cy="4895008"/>
            <a:chOff x="5834888" y="1297132"/>
            <a:chExt cx="2263031" cy="4895008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A41D581F-1F45-437A-BE82-D39517B26AB9}"/>
                </a:ext>
              </a:extLst>
            </p:cNvPr>
            <p:cNvGrpSpPr/>
            <p:nvPr/>
          </p:nvGrpSpPr>
          <p:grpSpPr>
            <a:xfrm>
              <a:off x="5834888" y="1297132"/>
              <a:ext cx="2263031" cy="4895008"/>
              <a:chOff x="5909651" y="976824"/>
              <a:chExt cx="2263031" cy="5581793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143A75B-1E73-4A64-8BBF-C219ABCAB4C8}"/>
                  </a:ext>
                </a:extLst>
              </p:cNvPr>
              <p:cNvSpPr/>
              <p:nvPr/>
            </p:nvSpPr>
            <p:spPr>
              <a:xfrm>
                <a:off x="5909651" y="976824"/>
                <a:ext cx="2263031" cy="5581793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4EB9061-4151-4DEE-9BA3-830D8E89C551}"/>
                  </a:ext>
                </a:extLst>
              </p:cNvPr>
              <p:cNvSpPr txBox="1"/>
              <p:nvPr/>
            </p:nvSpPr>
            <p:spPr>
              <a:xfrm>
                <a:off x="6463925" y="1005951"/>
                <a:ext cx="1176925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ENABLING</a:t>
                </a:r>
              </a:p>
            </p:txBody>
          </p:sp>
        </p:grp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9BA5A4B6-1424-4783-B2E4-0D283B5902BD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F8BE2174-5685-4A55-8DAE-802E35D9D202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01F9F36A-34A4-4DF7-93BF-EEC0C47050B2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3C1D0D56-524B-4128-860A-5A80ECDDF540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DC43B980-CDA6-41DE-ABCB-A3E137214F4B}"/>
              </a:ext>
            </a:extLst>
          </p:cNvPr>
          <p:cNvGrpSpPr/>
          <p:nvPr/>
        </p:nvGrpSpPr>
        <p:grpSpPr>
          <a:xfrm>
            <a:off x="10597957" y="4294155"/>
            <a:ext cx="1537689" cy="1855684"/>
            <a:chOff x="10394539" y="4405218"/>
            <a:chExt cx="1654562" cy="1795557"/>
          </a:xfrm>
        </p:grpSpPr>
        <p:sp>
          <p:nvSpPr>
            <p:cNvPr id="35" name="Rectangle 57">
              <a:extLst>
                <a:ext uri="{FF2B5EF4-FFF2-40B4-BE49-F238E27FC236}">
                  <a16:creationId xmlns:a16="http://schemas.microsoft.com/office/drawing/2014/main" id="{1C24B8E9-328D-4805-95D8-47600608A2DF}"/>
                </a:ext>
              </a:extLst>
            </p:cNvPr>
            <p:cNvSpPr/>
            <p:nvPr/>
          </p:nvSpPr>
          <p:spPr>
            <a:xfrm>
              <a:off x="10394539" y="4752169"/>
              <a:ext cx="1654561" cy="1448606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Disciplines &amp; grievances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Appraisals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Technical Assessments</a:t>
              </a:r>
            </a:p>
          </p:txBody>
        </p:sp>
        <p:sp>
          <p:nvSpPr>
            <p:cNvPr id="36" name="Rectangle 56">
              <a:extLst>
                <a:ext uri="{FF2B5EF4-FFF2-40B4-BE49-F238E27FC236}">
                  <a16:creationId xmlns:a16="http://schemas.microsoft.com/office/drawing/2014/main" id="{A0EE0869-BCCD-442F-AA4F-DA7111A66CDD}"/>
                </a:ext>
              </a:extLst>
            </p:cNvPr>
            <p:cNvSpPr/>
            <p:nvPr/>
          </p:nvSpPr>
          <p:spPr>
            <a:xfrm>
              <a:off x="10394540" y="4405218"/>
              <a:ext cx="1654561" cy="55517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200" b="1" dirty="0"/>
                <a:t>Individual Performance Manageme</a:t>
              </a:r>
              <a:r>
                <a:rPr lang="en-GB" sz="1200" dirty="0"/>
                <a:t>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65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CA1D0B-5302-4446-AE60-15E4D6168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Enabling activities - other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CE1FD730-85A2-405A-BEE7-58FD73D67EA6}"/>
              </a:ext>
            </a:extLst>
          </p:cNvPr>
          <p:cNvGrpSpPr/>
          <p:nvPr/>
        </p:nvGrpSpPr>
        <p:grpSpPr>
          <a:xfrm>
            <a:off x="2815306" y="1314305"/>
            <a:ext cx="2263031" cy="4895008"/>
            <a:chOff x="3456580" y="994448"/>
            <a:chExt cx="2263031" cy="5564167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4CFAF34-1BBC-488B-93D7-B74981A7D884}"/>
                </a:ext>
              </a:extLst>
            </p:cNvPr>
            <p:cNvSpPr/>
            <p:nvPr/>
          </p:nvSpPr>
          <p:spPr>
            <a:xfrm>
              <a:off x="3456580" y="994448"/>
              <a:ext cx="2263031" cy="5564167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0EFCB3A-11A1-4325-AFB4-BDAB94361D6A}"/>
                </a:ext>
              </a:extLst>
            </p:cNvPr>
            <p:cNvSpPr txBox="1"/>
            <p:nvPr/>
          </p:nvSpPr>
          <p:spPr>
            <a:xfrm>
              <a:off x="3624374" y="1005951"/>
              <a:ext cx="1927441" cy="41982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algn="ctr">
                <a:defRPr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sz="1400" dirty="0"/>
                <a:t>DATA &amp; DIGITAL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7B4C64E2-5EB3-4CD8-B37E-408E03794033}"/>
              </a:ext>
            </a:extLst>
          </p:cNvPr>
          <p:cNvSpPr txBox="1"/>
          <p:nvPr/>
        </p:nvSpPr>
        <p:spPr>
          <a:xfrm>
            <a:off x="2983100" y="2535570"/>
            <a:ext cx="1927441" cy="2622960"/>
          </a:xfrm>
          <a:prstGeom prst="roundRect">
            <a:avLst/>
          </a:prstGeom>
          <a:solidFill>
            <a:schemeClr val="bg1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en-US"/>
            </a:defPPr>
            <a:lvl1pPr algn="ctr"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spcAft>
                <a:spcPts val="600"/>
              </a:spcAft>
            </a:pPr>
            <a:r>
              <a:rPr lang="en-GB" sz="1400" b="0" dirty="0">
                <a:solidFill>
                  <a:schemeClr val="tx1"/>
                </a:solidFill>
              </a:rPr>
              <a:t>IT technology</a:t>
            </a:r>
          </a:p>
          <a:p>
            <a:pPr>
              <a:spcAft>
                <a:spcPts val="600"/>
              </a:spcAft>
            </a:pPr>
            <a:r>
              <a:rPr lang="en-GB" sz="1400" b="0" dirty="0">
                <a:solidFill>
                  <a:schemeClr val="tx1"/>
                </a:solidFill>
              </a:rPr>
              <a:t>Information management /FOI</a:t>
            </a:r>
          </a:p>
          <a:p>
            <a:pPr>
              <a:spcAft>
                <a:spcPts val="600"/>
              </a:spcAft>
            </a:pPr>
            <a:r>
              <a:rPr lang="en-GB" sz="1400" b="0" dirty="0">
                <a:solidFill>
                  <a:schemeClr val="tx1"/>
                </a:solidFill>
              </a:rPr>
              <a:t>Subject access / Data protection</a:t>
            </a:r>
          </a:p>
          <a:p>
            <a:pPr>
              <a:spcAft>
                <a:spcPts val="600"/>
              </a:spcAft>
            </a:pPr>
            <a:r>
              <a:rPr lang="en-GB" sz="1400" b="0" dirty="0">
                <a:solidFill>
                  <a:schemeClr val="tx1"/>
                </a:solidFill>
              </a:rPr>
              <a:t>Data analysis*</a:t>
            </a:r>
          </a:p>
          <a:p>
            <a:pPr>
              <a:spcAft>
                <a:spcPts val="600"/>
              </a:spcAft>
            </a:pPr>
            <a:r>
              <a:rPr lang="en-GB" sz="1400" b="0" dirty="0">
                <a:solidFill>
                  <a:schemeClr val="tx1"/>
                </a:solidFill>
              </a:rPr>
              <a:t>Data sharing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E2CC379-27E1-4183-B4AE-5829E78E76BB}"/>
              </a:ext>
            </a:extLst>
          </p:cNvPr>
          <p:cNvGrpSpPr/>
          <p:nvPr/>
        </p:nvGrpSpPr>
        <p:grpSpPr>
          <a:xfrm>
            <a:off x="334963" y="1301092"/>
            <a:ext cx="2263031" cy="4895008"/>
            <a:chOff x="5834888" y="1297132"/>
            <a:chExt cx="2263031" cy="489500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CFE3898-792E-44B3-BA6F-A92E744E9F8A}"/>
                </a:ext>
              </a:extLst>
            </p:cNvPr>
            <p:cNvGrpSpPr/>
            <p:nvPr/>
          </p:nvGrpSpPr>
          <p:grpSpPr>
            <a:xfrm>
              <a:off x="5834888" y="1297132"/>
              <a:ext cx="2263031" cy="4895008"/>
              <a:chOff x="5909651" y="976824"/>
              <a:chExt cx="2263031" cy="5581793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C0FAE56-6A86-46DE-BF60-A5B1D2FE1D73}"/>
                  </a:ext>
                </a:extLst>
              </p:cNvPr>
              <p:cNvSpPr/>
              <p:nvPr/>
            </p:nvSpPr>
            <p:spPr>
              <a:xfrm>
                <a:off x="5909651" y="976824"/>
                <a:ext cx="2263031" cy="5581793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0FACBE1-AF05-4150-8F49-F11CFC854325}"/>
                  </a:ext>
                </a:extLst>
              </p:cNvPr>
              <p:cNvSpPr txBox="1"/>
              <p:nvPr/>
            </p:nvSpPr>
            <p:spPr>
              <a:xfrm>
                <a:off x="6463925" y="1005951"/>
                <a:ext cx="1176925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ENABLING</a:t>
                </a:r>
              </a:p>
            </p:txBody>
          </p:sp>
        </p:grp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8F9728AF-B336-4BBC-882B-D4041A54CA56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07B574FC-2283-430F-B629-78B6842439E5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FBEDCDE-1783-4ECD-BDFC-066D783B07D4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98C9209-B937-4CCF-AFE0-60CC75DA559D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89710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CA1D0B-5302-4446-AE60-15E4D6168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Enabling activities - other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E2CC379-27E1-4183-B4AE-5829E78E76BB}"/>
              </a:ext>
            </a:extLst>
          </p:cNvPr>
          <p:cNvGrpSpPr/>
          <p:nvPr/>
        </p:nvGrpSpPr>
        <p:grpSpPr>
          <a:xfrm>
            <a:off x="334963" y="1301092"/>
            <a:ext cx="2263031" cy="4895008"/>
            <a:chOff x="5834888" y="1297132"/>
            <a:chExt cx="2263031" cy="489500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CFE3898-792E-44B3-BA6F-A92E744E9F8A}"/>
                </a:ext>
              </a:extLst>
            </p:cNvPr>
            <p:cNvGrpSpPr/>
            <p:nvPr/>
          </p:nvGrpSpPr>
          <p:grpSpPr>
            <a:xfrm>
              <a:off x="5834888" y="1297132"/>
              <a:ext cx="2263031" cy="4895008"/>
              <a:chOff x="5909651" y="976824"/>
              <a:chExt cx="2263031" cy="5581793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C0FAE56-6A86-46DE-BF60-A5B1D2FE1D73}"/>
                  </a:ext>
                </a:extLst>
              </p:cNvPr>
              <p:cNvSpPr/>
              <p:nvPr/>
            </p:nvSpPr>
            <p:spPr>
              <a:xfrm>
                <a:off x="5909651" y="976824"/>
                <a:ext cx="2263031" cy="5581793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0FACBE1-AF05-4150-8F49-F11CFC854325}"/>
                  </a:ext>
                </a:extLst>
              </p:cNvPr>
              <p:cNvSpPr txBox="1"/>
              <p:nvPr/>
            </p:nvSpPr>
            <p:spPr>
              <a:xfrm>
                <a:off x="6463925" y="1005951"/>
                <a:ext cx="1176925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ENABLING</a:t>
                </a:r>
              </a:p>
            </p:txBody>
          </p:sp>
        </p:grp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8F9728AF-B336-4BBC-882B-D4041A54CA56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07B574FC-2283-430F-B629-78B6842439E5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FBEDCDE-1783-4ECD-BDFC-066D783B07D4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98C9209-B937-4CCF-AFE0-60CC75DA559D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31B5D7-9B2A-4B27-BDB0-DAEB806F0F45}"/>
              </a:ext>
            </a:extLst>
          </p:cNvPr>
          <p:cNvGrpSpPr/>
          <p:nvPr/>
        </p:nvGrpSpPr>
        <p:grpSpPr>
          <a:xfrm>
            <a:off x="5278030" y="1309423"/>
            <a:ext cx="2263031" cy="4895008"/>
            <a:chOff x="2830626" y="1449388"/>
            <a:chExt cx="2263031" cy="489500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F5D4E3B-804E-4C85-9506-5F6D56527B01}"/>
                </a:ext>
              </a:extLst>
            </p:cNvPr>
            <p:cNvGrpSpPr/>
            <p:nvPr/>
          </p:nvGrpSpPr>
          <p:grpSpPr>
            <a:xfrm>
              <a:off x="2830626" y="1449388"/>
              <a:ext cx="2263031" cy="4895008"/>
              <a:chOff x="3456580" y="994448"/>
              <a:chExt cx="2263031" cy="556416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5C36AF-32F8-4CBC-AADC-F002CDBA6806}"/>
                  </a:ext>
                </a:extLst>
              </p:cNvPr>
              <p:cNvSpPr/>
              <p:nvPr/>
            </p:nvSpPr>
            <p:spPr>
              <a:xfrm>
                <a:off x="3456580" y="994448"/>
                <a:ext cx="2263031" cy="55641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BF2BC1-BF9A-4B9C-856F-458C515CBF45}"/>
                  </a:ext>
                </a:extLst>
              </p:cNvPr>
              <p:cNvSpPr txBox="1"/>
              <p:nvPr/>
            </p:nvSpPr>
            <p:spPr>
              <a:xfrm>
                <a:off x="4036906" y="1005951"/>
                <a:ext cx="1176925" cy="4198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ctr">
                  <a:defRPr b="1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en-GB" sz="1400" dirty="0"/>
                  <a:t>RESOURCES</a:t>
                </a:r>
                <a:endParaRPr lang="en-GB" sz="1200" dirty="0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BF4F7AE-7641-41E7-B2D3-DC9DFF56ECF2}"/>
                </a:ext>
              </a:extLst>
            </p:cNvPr>
            <p:cNvSpPr txBox="1"/>
            <p:nvPr/>
          </p:nvSpPr>
          <p:spPr>
            <a:xfrm>
              <a:off x="2998420" y="2670653"/>
              <a:ext cx="1927441" cy="2881284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algn="ctr">
                <a:defRPr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Finance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Procurement*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Contract management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Commercial activities*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Fleet management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Estates and asset management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Communication*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E3EC03A-3D4B-474C-88EC-117ACC457E34}"/>
              </a:ext>
            </a:extLst>
          </p:cNvPr>
          <p:cNvGrpSpPr/>
          <p:nvPr/>
        </p:nvGrpSpPr>
        <p:grpSpPr>
          <a:xfrm>
            <a:off x="2818953" y="1311725"/>
            <a:ext cx="2263031" cy="4895008"/>
            <a:chOff x="2830626" y="1449388"/>
            <a:chExt cx="2263031" cy="489500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D10FD55-55F6-4FEC-A304-08A6B4995E31}"/>
                </a:ext>
              </a:extLst>
            </p:cNvPr>
            <p:cNvGrpSpPr/>
            <p:nvPr/>
          </p:nvGrpSpPr>
          <p:grpSpPr>
            <a:xfrm>
              <a:off x="2830626" y="1449388"/>
              <a:ext cx="2263031" cy="4895008"/>
              <a:chOff x="3456580" y="994448"/>
              <a:chExt cx="2263031" cy="5564167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081F0DE-0728-4A25-818F-D237B9DD0918}"/>
                  </a:ext>
                </a:extLst>
              </p:cNvPr>
              <p:cNvSpPr/>
              <p:nvPr/>
            </p:nvSpPr>
            <p:spPr>
              <a:xfrm>
                <a:off x="3456580" y="994448"/>
                <a:ext cx="2263031" cy="55641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6A06C3B-E551-406A-800C-B635826A52CC}"/>
                  </a:ext>
                </a:extLst>
              </p:cNvPr>
              <p:cNvSpPr txBox="1"/>
              <p:nvPr/>
            </p:nvSpPr>
            <p:spPr>
              <a:xfrm>
                <a:off x="3624374" y="1005951"/>
                <a:ext cx="1927441" cy="4198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ctr">
                  <a:defRPr b="1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en-GB" sz="1400" dirty="0"/>
                  <a:t>DATA &amp; DIGITAL</a:t>
                </a: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55CD760-64EA-4D5A-AA5C-2E45A5072ED3}"/>
                </a:ext>
              </a:extLst>
            </p:cNvPr>
            <p:cNvSpPr txBox="1"/>
            <p:nvPr/>
          </p:nvSpPr>
          <p:spPr>
            <a:xfrm>
              <a:off x="2998420" y="2670653"/>
              <a:ext cx="1927441" cy="262296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algn="ctr">
                <a:defRPr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IT technology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Information management /FOI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Subject access / Data protection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Data analysis*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Data sharing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4309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1CA1D0B-5302-4446-AE60-15E4D6168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Enabling activities - other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E2CC379-27E1-4183-B4AE-5829E78E76BB}"/>
              </a:ext>
            </a:extLst>
          </p:cNvPr>
          <p:cNvGrpSpPr/>
          <p:nvPr/>
        </p:nvGrpSpPr>
        <p:grpSpPr>
          <a:xfrm>
            <a:off x="334963" y="1301092"/>
            <a:ext cx="2263031" cy="4895008"/>
            <a:chOff x="5834888" y="1297132"/>
            <a:chExt cx="2263031" cy="489500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CFE3898-792E-44B3-BA6F-A92E744E9F8A}"/>
                </a:ext>
              </a:extLst>
            </p:cNvPr>
            <p:cNvGrpSpPr/>
            <p:nvPr/>
          </p:nvGrpSpPr>
          <p:grpSpPr>
            <a:xfrm>
              <a:off x="5834888" y="1297132"/>
              <a:ext cx="2263031" cy="4895008"/>
              <a:chOff x="5909651" y="976824"/>
              <a:chExt cx="2263031" cy="5581793"/>
            </a:xfrm>
          </p:grpSpPr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5C0FAE56-6A86-46DE-BF60-A5B1D2FE1D73}"/>
                  </a:ext>
                </a:extLst>
              </p:cNvPr>
              <p:cNvSpPr/>
              <p:nvPr/>
            </p:nvSpPr>
            <p:spPr>
              <a:xfrm>
                <a:off x="5909651" y="976824"/>
                <a:ext cx="2263031" cy="5581793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0FACBE1-AF05-4150-8F49-F11CFC854325}"/>
                  </a:ext>
                </a:extLst>
              </p:cNvPr>
              <p:cNvSpPr txBox="1"/>
              <p:nvPr/>
            </p:nvSpPr>
            <p:spPr>
              <a:xfrm>
                <a:off x="6463925" y="1005951"/>
                <a:ext cx="1176925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ENABLING</a:t>
                </a:r>
              </a:p>
            </p:txBody>
          </p:sp>
        </p:grp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8F9728AF-B336-4BBC-882B-D4041A54CA56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07B574FC-2283-430F-B629-78B6842439E5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FFBEDCDE-1783-4ECD-BDFC-066D783B07D4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898C9209-B937-4CCF-AFE0-60CC75DA559D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331B5D7-9B2A-4B27-BDB0-DAEB806F0F45}"/>
              </a:ext>
            </a:extLst>
          </p:cNvPr>
          <p:cNvGrpSpPr/>
          <p:nvPr/>
        </p:nvGrpSpPr>
        <p:grpSpPr>
          <a:xfrm>
            <a:off x="5278030" y="1309423"/>
            <a:ext cx="2263031" cy="4895008"/>
            <a:chOff x="2830626" y="1449388"/>
            <a:chExt cx="2263031" cy="489500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8F5D4E3B-804E-4C85-9506-5F6D56527B01}"/>
                </a:ext>
              </a:extLst>
            </p:cNvPr>
            <p:cNvGrpSpPr/>
            <p:nvPr/>
          </p:nvGrpSpPr>
          <p:grpSpPr>
            <a:xfrm>
              <a:off x="2830626" y="1449388"/>
              <a:ext cx="2263031" cy="4895008"/>
              <a:chOff x="3456580" y="994448"/>
              <a:chExt cx="2263031" cy="5564167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05C36AF-32F8-4CBC-AADC-F002CDBA6806}"/>
                  </a:ext>
                </a:extLst>
              </p:cNvPr>
              <p:cNvSpPr/>
              <p:nvPr/>
            </p:nvSpPr>
            <p:spPr>
              <a:xfrm>
                <a:off x="3456580" y="994448"/>
                <a:ext cx="2263031" cy="55641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EBF2BC1-BF9A-4B9C-856F-458C515CBF45}"/>
                  </a:ext>
                </a:extLst>
              </p:cNvPr>
              <p:cNvSpPr txBox="1"/>
              <p:nvPr/>
            </p:nvSpPr>
            <p:spPr>
              <a:xfrm>
                <a:off x="4036906" y="1005951"/>
                <a:ext cx="1176925" cy="4198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ctr">
                  <a:defRPr b="1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en-GB" sz="1400" dirty="0"/>
                  <a:t>RESOURCES</a:t>
                </a:r>
                <a:endParaRPr lang="en-GB" sz="1200" dirty="0"/>
              </a:p>
            </p:txBody>
          </p: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BF4F7AE-7641-41E7-B2D3-DC9DFF56ECF2}"/>
                </a:ext>
              </a:extLst>
            </p:cNvPr>
            <p:cNvSpPr txBox="1"/>
            <p:nvPr/>
          </p:nvSpPr>
          <p:spPr>
            <a:xfrm>
              <a:off x="2998420" y="2670652"/>
              <a:ext cx="1927441" cy="289191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algn="ctr">
                <a:defRPr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Finance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Procurement*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Contract management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Commercial activities*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Fleet management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Estates and asset management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Communication*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E3EC03A-3D4B-474C-88EC-117ACC457E34}"/>
              </a:ext>
            </a:extLst>
          </p:cNvPr>
          <p:cNvGrpSpPr/>
          <p:nvPr/>
        </p:nvGrpSpPr>
        <p:grpSpPr>
          <a:xfrm>
            <a:off x="2818953" y="1311725"/>
            <a:ext cx="2263031" cy="4895008"/>
            <a:chOff x="2830626" y="1449388"/>
            <a:chExt cx="2263031" cy="4895008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DD10FD55-55F6-4FEC-A304-08A6B4995E31}"/>
                </a:ext>
              </a:extLst>
            </p:cNvPr>
            <p:cNvGrpSpPr/>
            <p:nvPr/>
          </p:nvGrpSpPr>
          <p:grpSpPr>
            <a:xfrm>
              <a:off x="2830626" y="1449388"/>
              <a:ext cx="2263031" cy="4895008"/>
              <a:chOff x="3456580" y="994448"/>
              <a:chExt cx="2263031" cy="5564167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1081F0DE-0728-4A25-818F-D237B9DD0918}"/>
                  </a:ext>
                </a:extLst>
              </p:cNvPr>
              <p:cNvSpPr/>
              <p:nvPr/>
            </p:nvSpPr>
            <p:spPr>
              <a:xfrm>
                <a:off x="3456580" y="994448"/>
                <a:ext cx="2263031" cy="55641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6A06C3B-E551-406A-800C-B635826A52CC}"/>
                  </a:ext>
                </a:extLst>
              </p:cNvPr>
              <p:cNvSpPr txBox="1"/>
              <p:nvPr/>
            </p:nvSpPr>
            <p:spPr>
              <a:xfrm>
                <a:off x="3624374" y="1005951"/>
                <a:ext cx="1927441" cy="4198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ctr">
                  <a:defRPr b="1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en-GB" sz="1400" dirty="0"/>
                  <a:t>DATA &amp; DIGITAL</a:t>
                </a:r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55CD760-64EA-4D5A-AA5C-2E45A5072ED3}"/>
                </a:ext>
              </a:extLst>
            </p:cNvPr>
            <p:cNvSpPr txBox="1"/>
            <p:nvPr/>
          </p:nvSpPr>
          <p:spPr>
            <a:xfrm>
              <a:off x="2998420" y="2670653"/>
              <a:ext cx="1927441" cy="262296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algn="ctr">
                <a:defRPr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IT technology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Information management /FOI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Subject access / Data protection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Data analysis*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Data sharing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1A13639-5BE1-4E45-9BB7-02882243EBE3}"/>
              </a:ext>
            </a:extLst>
          </p:cNvPr>
          <p:cNvGrpSpPr/>
          <p:nvPr/>
        </p:nvGrpSpPr>
        <p:grpSpPr>
          <a:xfrm>
            <a:off x="7650079" y="1301671"/>
            <a:ext cx="2263031" cy="4895008"/>
            <a:chOff x="2830626" y="1449388"/>
            <a:chExt cx="2263031" cy="4895008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4E91DF07-6653-4A21-969D-C5CD45757E4C}"/>
                </a:ext>
              </a:extLst>
            </p:cNvPr>
            <p:cNvGrpSpPr/>
            <p:nvPr/>
          </p:nvGrpSpPr>
          <p:grpSpPr>
            <a:xfrm>
              <a:off x="2830626" y="1449388"/>
              <a:ext cx="2263031" cy="4895008"/>
              <a:chOff x="3456580" y="994448"/>
              <a:chExt cx="2263031" cy="5564167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4CB17BE7-A81E-41CA-8610-7AD09B18E76D}"/>
                  </a:ext>
                </a:extLst>
              </p:cNvPr>
              <p:cNvSpPr/>
              <p:nvPr/>
            </p:nvSpPr>
            <p:spPr>
              <a:xfrm>
                <a:off x="3456580" y="994448"/>
                <a:ext cx="2263031" cy="55641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586F99A-A30A-44D7-9F39-869BE1723575}"/>
                  </a:ext>
                </a:extLst>
              </p:cNvPr>
              <p:cNvSpPr txBox="1"/>
              <p:nvPr/>
            </p:nvSpPr>
            <p:spPr>
              <a:xfrm>
                <a:off x="3927888" y="1005951"/>
                <a:ext cx="1405385" cy="419821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algn="ctr">
                  <a:defRPr b="1"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r>
                  <a:rPr lang="en-GB" sz="1400" dirty="0"/>
                  <a:t>GOVERNANCE</a:t>
                </a:r>
                <a:endParaRPr lang="en-GB" sz="1200" dirty="0"/>
              </a:p>
            </p:txBody>
          </p:sp>
        </p:grp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0875757A-A4F4-41E4-8454-B1A6693A2A04}"/>
                </a:ext>
              </a:extLst>
            </p:cNvPr>
            <p:cNvSpPr txBox="1"/>
            <p:nvPr/>
          </p:nvSpPr>
          <p:spPr>
            <a:xfrm>
              <a:off x="2998420" y="2670653"/>
              <a:ext cx="1927441" cy="2630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/>
            <a:lstStyle>
              <a:defPPr>
                <a:defRPr lang="en-US"/>
              </a:defPPr>
              <a:lvl1pPr algn="ctr">
                <a:defRPr b="1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External audit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Internal audit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Evaluation*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Operational assurance</a:t>
              </a:r>
            </a:p>
            <a:p>
              <a:pPr>
                <a:spcAft>
                  <a:spcPts val="600"/>
                </a:spcAft>
              </a:pPr>
              <a:r>
                <a:rPr lang="en-GB" sz="1400" b="0" dirty="0">
                  <a:solidFill>
                    <a:schemeClr val="tx1"/>
                  </a:solidFill>
                </a:rPr>
                <a:t>Protective security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868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7DF0-1948-4F50-B1F8-5B9D367F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delivery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132E6F-875C-4398-9EDB-57D752F81841}"/>
              </a:ext>
            </a:extLst>
          </p:cNvPr>
          <p:cNvGrpSpPr/>
          <p:nvPr/>
        </p:nvGrpSpPr>
        <p:grpSpPr>
          <a:xfrm>
            <a:off x="330274" y="1304925"/>
            <a:ext cx="2263031" cy="4917054"/>
            <a:chOff x="8287959" y="1276712"/>
            <a:chExt cx="2263031" cy="49170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DB5BEE-F70D-407A-9DA5-771B711E8B0E}"/>
                </a:ext>
              </a:extLst>
            </p:cNvPr>
            <p:cNvSpPr/>
            <p:nvPr/>
          </p:nvSpPr>
          <p:spPr>
            <a:xfrm>
              <a:off x="8287959" y="1276712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9B4974C-91AF-46E9-BFF9-F592AFA3450F}"/>
                </a:ext>
              </a:extLst>
            </p:cNvPr>
            <p:cNvSpPr txBox="1"/>
            <p:nvPr/>
          </p:nvSpPr>
          <p:spPr>
            <a:xfrm>
              <a:off x="8455460" y="1306661"/>
              <a:ext cx="1928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SERVICE DELIVERY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8E4D1C1-DDA7-4D1E-8A59-FF9DFB848E94}"/>
                </a:ext>
              </a:extLst>
            </p:cNvPr>
            <p:cNvSpPr/>
            <p:nvPr/>
          </p:nvSpPr>
          <p:spPr>
            <a:xfrm>
              <a:off x="8519474" y="2021905"/>
              <a:ext cx="1800000" cy="720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Prevention*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0F24047-D6ED-424D-9CDA-5B26436DE566}"/>
                </a:ext>
              </a:extLst>
            </p:cNvPr>
            <p:cNvSpPr/>
            <p:nvPr/>
          </p:nvSpPr>
          <p:spPr>
            <a:xfrm>
              <a:off x="8519474" y="295707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Protection*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123F2E4-8EEE-4FA5-80F0-F71F96B1E1FA}"/>
                </a:ext>
              </a:extLst>
            </p:cNvPr>
            <p:cNvSpPr/>
            <p:nvPr/>
          </p:nvSpPr>
          <p:spPr>
            <a:xfrm>
              <a:off x="8519474" y="3984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Response*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68085E3-0F90-48C4-A815-B50E97CB3B20}"/>
                </a:ext>
              </a:extLst>
            </p:cNvPr>
            <p:cNvSpPr/>
            <p:nvPr/>
          </p:nvSpPr>
          <p:spPr>
            <a:xfrm>
              <a:off x="8519474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Resilience*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8302A2C-0632-4ACC-BC44-81A0820F37BD}"/>
              </a:ext>
            </a:extLst>
          </p:cNvPr>
          <p:cNvGrpSpPr/>
          <p:nvPr/>
        </p:nvGrpSpPr>
        <p:grpSpPr>
          <a:xfrm>
            <a:off x="2746966" y="1310361"/>
            <a:ext cx="2263031" cy="4917054"/>
            <a:chOff x="2746966" y="1310361"/>
            <a:chExt cx="2263031" cy="4917054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CC2DAAA-5813-4E9D-8723-314F10150340}"/>
                </a:ext>
              </a:extLst>
            </p:cNvPr>
            <p:cNvGrpSpPr/>
            <p:nvPr/>
          </p:nvGrpSpPr>
          <p:grpSpPr>
            <a:xfrm>
              <a:off x="2746966" y="1310361"/>
              <a:ext cx="2263031" cy="4917054"/>
              <a:chOff x="2800131" y="1267829"/>
              <a:chExt cx="2263031" cy="4917054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BA49273-715A-4FA0-B159-FC0DFCA7068D}"/>
                  </a:ext>
                </a:extLst>
              </p:cNvPr>
              <p:cNvSpPr/>
              <p:nvPr/>
            </p:nvSpPr>
            <p:spPr>
              <a:xfrm>
                <a:off x="2800131" y="1267829"/>
                <a:ext cx="2263031" cy="4917054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BE75230-9789-4914-9865-656DB0601C4A}"/>
                  </a:ext>
                </a:extLst>
              </p:cNvPr>
              <p:cNvSpPr txBox="1"/>
              <p:nvPr/>
            </p:nvSpPr>
            <p:spPr>
              <a:xfrm>
                <a:off x="3188494" y="1297778"/>
                <a:ext cx="1486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PREVENTION </a:t>
                </a:r>
              </a:p>
            </p:txBody>
          </p:sp>
        </p:grpSp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61CBDFF-6DD4-4479-8FC3-DFD3D1DEBDE1}"/>
                </a:ext>
              </a:extLst>
            </p:cNvPr>
            <p:cNvSpPr/>
            <p:nvPr/>
          </p:nvSpPr>
          <p:spPr>
            <a:xfrm>
              <a:off x="2933977" y="2107665"/>
              <a:ext cx="1889008" cy="159762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400" dirty="0"/>
                <a:t>Home safety checks*</a:t>
              </a:r>
            </a:p>
            <a:p>
              <a:pPr algn="ctr"/>
              <a:r>
                <a:rPr lang="en-GB" sz="1400" dirty="0"/>
                <a:t>Youth work*</a:t>
              </a:r>
            </a:p>
            <a:p>
              <a:pPr algn="ctr"/>
              <a:r>
                <a:rPr lang="en-GB" sz="1400" dirty="0"/>
                <a:t>Fire setters*</a:t>
              </a:r>
            </a:p>
            <a:p>
              <a:pPr algn="ctr"/>
              <a:r>
                <a:rPr lang="en-GB" sz="1400" dirty="0"/>
                <a:t>Road safety*</a:t>
              </a:r>
            </a:p>
            <a:p>
              <a:pPr algn="ctr"/>
              <a:r>
                <a:rPr lang="en-GB" sz="1400" dirty="0"/>
                <a:t>Water Safety*</a:t>
              </a:r>
            </a:p>
            <a:p>
              <a:pPr algn="ctr"/>
              <a:r>
                <a:rPr lang="en-GB" sz="1400" dirty="0"/>
                <a:t>Safeguarding*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8468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7DF0-1948-4F50-B1F8-5B9D367F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delivery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132E6F-875C-4398-9EDB-57D752F81841}"/>
              </a:ext>
            </a:extLst>
          </p:cNvPr>
          <p:cNvGrpSpPr/>
          <p:nvPr/>
        </p:nvGrpSpPr>
        <p:grpSpPr>
          <a:xfrm>
            <a:off x="330274" y="1304925"/>
            <a:ext cx="2263031" cy="4917054"/>
            <a:chOff x="8287959" y="1276712"/>
            <a:chExt cx="2263031" cy="49170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DB5BEE-F70D-407A-9DA5-771B711E8B0E}"/>
                </a:ext>
              </a:extLst>
            </p:cNvPr>
            <p:cNvSpPr/>
            <p:nvPr/>
          </p:nvSpPr>
          <p:spPr>
            <a:xfrm>
              <a:off x="8287959" y="1276712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9B4974C-91AF-46E9-BFF9-F592AFA3450F}"/>
                </a:ext>
              </a:extLst>
            </p:cNvPr>
            <p:cNvSpPr txBox="1"/>
            <p:nvPr/>
          </p:nvSpPr>
          <p:spPr>
            <a:xfrm>
              <a:off x="8455460" y="1306661"/>
              <a:ext cx="1928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SERVICE DELIVERY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8E4D1C1-DDA7-4D1E-8A59-FF9DFB848E94}"/>
                </a:ext>
              </a:extLst>
            </p:cNvPr>
            <p:cNvSpPr/>
            <p:nvPr/>
          </p:nvSpPr>
          <p:spPr>
            <a:xfrm>
              <a:off x="8519474" y="202190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Prevention*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0F24047-D6ED-424D-9CDA-5B26436DE566}"/>
                </a:ext>
              </a:extLst>
            </p:cNvPr>
            <p:cNvSpPr/>
            <p:nvPr/>
          </p:nvSpPr>
          <p:spPr>
            <a:xfrm>
              <a:off x="8519474" y="2957072"/>
              <a:ext cx="1800000" cy="720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lt1"/>
                  </a:solidFill>
                </a:rPr>
                <a:t>Protection*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123F2E4-8EEE-4FA5-80F0-F71F96B1E1FA}"/>
                </a:ext>
              </a:extLst>
            </p:cNvPr>
            <p:cNvSpPr/>
            <p:nvPr/>
          </p:nvSpPr>
          <p:spPr>
            <a:xfrm>
              <a:off x="8519474" y="3984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Response*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68085E3-0F90-48C4-A815-B50E97CB3B20}"/>
                </a:ext>
              </a:extLst>
            </p:cNvPr>
            <p:cNvSpPr/>
            <p:nvPr/>
          </p:nvSpPr>
          <p:spPr>
            <a:xfrm>
              <a:off x="8519474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Resilience*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CC2DAAA-5813-4E9D-8723-314F10150340}"/>
              </a:ext>
            </a:extLst>
          </p:cNvPr>
          <p:cNvGrpSpPr/>
          <p:nvPr/>
        </p:nvGrpSpPr>
        <p:grpSpPr>
          <a:xfrm>
            <a:off x="2746966" y="1310361"/>
            <a:ext cx="2263031" cy="4917054"/>
            <a:chOff x="2800131" y="1267829"/>
            <a:chExt cx="2263031" cy="4917054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BA49273-715A-4FA0-B159-FC0DFCA7068D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BE75230-9789-4914-9865-656DB0601C4A}"/>
                </a:ext>
              </a:extLst>
            </p:cNvPr>
            <p:cNvSpPr txBox="1"/>
            <p:nvPr/>
          </p:nvSpPr>
          <p:spPr>
            <a:xfrm>
              <a:off x="3188494" y="1297778"/>
              <a:ext cx="1486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PREVENTION 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547D0D-9FD9-4897-A709-52E1FDBEC124}"/>
              </a:ext>
            </a:extLst>
          </p:cNvPr>
          <p:cNvGrpSpPr/>
          <p:nvPr/>
        </p:nvGrpSpPr>
        <p:grpSpPr>
          <a:xfrm>
            <a:off x="5125177" y="1310361"/>
            <a:ext cx="2263031" cy="4917054"/>
            <a:chOff x="2800131" y="1267829"/>
            <a:chExt cx="2263031" cy="491705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46FF931-02E6-406D-A826-A7E021813CD3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AF188F-0FDD-4F71-9CD6-DB356E400454}"/>
                </a:ext>
              </a:extLst>
            </p:cNvPr>
            <p:cNvSpPr txBox="1"/>
            <p:nvPr/>
          </p:nvSpPr>
          <p:spPr>
            <a:xfrm>
              <a:off x="3188494" y="1297778"/>
              <a:ext cx="1467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PROTECTION </a:t>
              </a:r>
            </a:p>
          </p:txBody>
        </p: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3179F94-2681-4E24-9055-7284D060F797}"/>
              </a:ext>
            </a:extLst>
          </p:cNvPr>
          <p:cNvSpPr/>
          <p:nvPr/>
        </p:nvSpPr>
        <p:spPr>
          <a:xfrm>
            <a:off x="5312188" y="2985285"/>
            <a:ext cx="1889008" cy="146487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/>
              <a:t>Fire engineering*</a:t>
            </a:r>
          </a:p>
          <a:p>
            <a:pPr algn="ctr"/>
            <a:r>
              <a:rPr lang="en-GB" sz="1400" dirty="0"/>
              <a:t>Enforcement*</a:t>
            </a:r>
          </a:p>
          <a:p>
            <a:pPr algn="ctr"/>
            <a:r>
              <a:rPr lang="en-GB" sz="1400" dirty="0"/>
              <a:t>Building regulations &amp; planning consultations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891256F3-7BF8-48C3-9333-CA2B50D9C9AC}"/>
              </a:ext>
            </a:extLst>
          </p:cNvPr>
          <p:cNvSpPr/>
          <p:nvPr/>
        </p:nvSpPr>
        <p:spPr>
          <a:xfrm>
            <a:off x="2933977" y="2107665"/>
            <a:ext cx="1889008" cy="159762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Home safety checks*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Youth work*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Fire setters*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Road safety*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Water Safety*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Safeguarding*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C8B6108-FB00-440D-A20F-3A4DD98D32CD}"/>
              </a:ext>
            </a:extLst>
          </p:cNvPr>
          <p:cNvSpPr/>
          <p:nvPr/>
        </p:nvSpPr>
        <p:spPr>
          <a:xfrm>
            <a:off x="5312188" y="2985285"/>
            <a:ext cx="1889008" cy="180150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/>
              <a:t>Fire engineering*</a:t>
            </a:r>
          </a:p>
          <a:p>
            <a:pPr algn="ctr"/>
            <a:r>
              <a:rPr lang="en-GB" sz="1400" dirty="0"/>
              <a:t>Enforcement*</a:t>
            </a:r>
          </a:p>
          <a:p>
            <a:pPr algn="ctr"/>
            <a:r>
              <a:rPr lang="en-GB" sz="1400" dirty="0"/>
              <a:t>Building regulations &amp; planning consultations</a:t>
            </a:r>
          </a:p>
          <a:p>
            <a:pPr algn="ctr"/>
            <a:r>
              <a:rPr lang="en-GB" sz="1400" dirty="0"/>
              <a:t>Automatic fire alarms*</a:t>
            </a:r>
          </a:p>
        </p:txBody>
      </p:sp>
    </p:spTree>
    <p:extLst>
      <p:ext uri="{BB962C8B-B14F-4D97-AF65-F5344CB8AC3E}">
        <p14:creationId xmlns:p14="http://schemas.microsoft.com/office/powerpoint/2010/main" val="37695777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7DF0-1948-4F50-B1F8-5B9D367F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delivery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132E6F-875C-4398-9EDB-57D752F81841}"/>
              </a:ext>
            </a:extLst>
          </p:cNvPr>
          <p:cNvGrpSpPr/>
          <p:nvPr/>
        </p:nvGrpSpPr>
        <p:grpSpPr>
          <a:xfrm>
            <a:off x="330274" y="1304925"/>
            <a:ext cx="2263031" cy="4917054"/>
            <a:chOff x="8287959" y="1276712"/>
            <a:chExt cx="2263031" cy="49170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DB5BEE-F70D-407A-9DA5-771B711E8B0E}"/>
                </a:ext>
              </a:extLst>
            </p:cNvPr>
            <p:cNvSpPr/>
            <p:nvPr/>
          </p:nvSpPr>
          <p:spPr>
            <a:xfrm>
              <a:off x="8287959" y="1276712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9B4974C-91AF-46E9-BFF9-F592AFA3450F}"/>
                </a:ext>
              </a:extLst>
            </p:cNvPr>
            <p:cNvSpPr txBox="1"/>
            <p:nvPr/>
          </p:nvSpPr>
          <p:spPr>
            <a:xfrm>
              <a:off x="8455460" y="1306661"/>
              <a:ext cx="1928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SERVICE DELIVERY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8E4D1C1-DDA7-4D1E-8A59-FF9DFB848E94}"/>
                </a:ext>
              </a:extLst>
            </p:cNvPr>
            <p:cNvSpPr/>
            <p:nvPr/>
          </p:nvSpPr>
          <p:spPr>
            <a:xfrm>
              <a:off x="8519474" y="202190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Prevention*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0F24047-D6ED-424D-9CDA-5B26436DE566}"/>
                </a:ext>
              </a:extLst>
            </p:cNvPr>
            <p:cNvSpPr/>
            <p:nvPr/>
          </p:nvSpPr>
          <p:spPr>
            <a:xfrm>
              <a:off x="8519474" y="2957072"/>
              <a:ext cx="1800000" cy="720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lt1"/>
                  </a:solidFill>
                </a:rPr>
                <a:t>Protection*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123F2E4-8EEE-4FA5-80F0-F71F96B1E1FA}"/>
                </a:ext>
              </a:extLst>
            </p:cNvPr>
            <p:cNvSpPr/>
            <p:nvPr/>
          </p:nvSpPr>
          <p:spPr>
            <a:xfrm>
              <a:off x="8519474" y="3984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Response*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68085E3-0F90-48C4-A815-B50E97CB3B20}"/>
                </a:ext>
              </a:extLst>
            </p:cNvPr>
            <p:cNvSpPr/>
            <p:nvPr/>
          </p:nvSpPr>
          <p:spPr>
            <a:xfrm>
              <a:off x="8519474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Resilience*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547D0D-9FD9-4897-A709-52E1FDBEC124}"/>
              </a:ext>
            </a:extLst>
          </p:cNvPr>
          <p:cNvGrpSpPr/>
          <p:nvPr/>
        </p:nvGrpSpPr>
        <p:grpSpPr>
          <a:xfrm>
            <a:off x="5125177" y="1310361"/>
            <a:ext cx="2263031" cy="4917054"/>
            <a:chOff x="2800131" y="1267829"/>
            <a:chExt cx="2263031" cy="491705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46FF931-02E6-406D-A826-A7E021813CD3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AF188F-0FDD-4F71-9CD6-DB356E400454}"/>
                </a:ext>
              </a:extLst>
            </p:cNvPr>
            <p:cNvSpPr txBox="1"/>
            <p:nvPr/>
          </p:nvSpPr>
          <p:spPr>
            <a:xfrm>
              <a:off x="3188494" y="1297778"/>
              <a:ext cx="1467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PROTECTION </a:t>
              </a:r>
            </a:p>
          </p:txBody>
        </p: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3179F94-2681-4E24-9055-7284D060F797}"/>
              </a:ext>
            </a:extLst>
          </p:cNvPr>
          <p:cNvSpPr/>
          <p:nvPr/>
        </p:nvSpPr>
        <p:spPr>
          <a:xfrm>
            <a:off x="5312188" y="2985285"/>
            <a:ext cx="1889008" cy="1801507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/>
              <a:t>Fire engineering*</a:t>
            </a:r>
          </a:p>
          <a:p>
            <a:pPr algn="ctr"/>
            <a:r>
              <a:rPr lang="en-GB" sz="1400" b="1" dirty="0"/>
              <a:t>Enforcement</a:t>
            </a:r>
            <a:r>
              <a:rPr lang="en-GB" sz="1400" dirty="0"/>
              <a:t>*</a:t>
            </a:r>
          </a:p>
          <a:p>
            <a:pPr algn="ctr"/>
            <a:r>
              <a:rPr lang="en-GB" sz="1400" dirty="0"/>
              <a:t>Building regulations &amp; planning consultations</a:t>
            </a:r>
          </a:p>
          <a:p>
            <a:pPr algn="ctr"/>
            <a:r>
              <a:rPr lang="en-GB" sz="1400" dirty="0"/>
              <a:t>Automatic Fire Alarms (AFA)*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7CA2453-E1E3-455C-AB05-6489831B0830}"/>
              </a:ext>
            </a:extLst>
          </p:cNvPr>
          <p:cNvGrpSpPr/>
          <p:nvPr/>
        </p:nvGrpSpPr>
        <p:grpSpPr>
          <a:xfrm>
            <a:off x="7575219" y="3293927"/>
            <a:ext cx="1765261" cy="1331236"/>
            <a:chOff x="7575219" y="3293927"/>
            <a:chExt cx="1765261" cy="1331236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482F390-9EC2-4928-B5B9-C67BF3DA3DA4}"/>
                </a:ext>
              </a:extLst>
            </p:cNvPr>
            <p:cNvSpPr/>
            <p:nvPr/>
          </p:nvSpPr>
          <p:spPr>
            <a:xfrm>
              <a:off x="7575219" y="3465092"/>
              <a:ext cx="1765261" cy="1160071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Primary Authority Schemes</a:t>
              </a:r>
            </a:p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Fire Investigation*</a:t>
              </a:r>
            </a:p>
            <a:p>
              <a:pPr algn="ctr"/>
              <a:r>
                <a:rPr lang="en-GB" sz="1400" dirty="0">
                  <a:solidFill>
                    <a:schemeClr val="bg1"/>
                  </a:solidFill>
                </a:rPr>
                <a:t>Fire Safety Audits*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F647168-91B2-4B53-A7AA-B9A6568F4911}"/>
                </a:ext>
              </a:extLst>
            </p:cNvPr>
            <p:cNvSpPr/>
            <p:nvPr/>
          </p:nvSpPr>
          <p:spPr>
            <a:xfrm>
              <a:off x="7575219" y="3293927"/>
              <a:ext cx="1765261" cy="317050"/>
            </a:xfrm>
            <a:prstGeom prst="roundRect">
              <a:avLst/>
            </a:prstGeom>
            <a:ln>
              <a:solidFill>
                <a:schemeClr val="accent4"/>
              </a:solidFill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Enforcement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2FE2A462-3993-4983-954B-FCF802611157}"/>
              </a:ext>
            </a:extLst>
          </p:cNvPr>
          <p:cNvGrpSpPr/>
          <p:nvPr/>
        </p:nvGrpSpPr>
        <p:grpSpPr>
          <a:xfrm>
            <a:off x="2746966" y="1310361"/>
            <a:ext cx="2263031" cy="4917054"/>
            <a:chOff x="2746966" y="1310361"/>
            <a:chExt cx="2263031" cy="4917054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CC2DAAA-5813-4E9D-8723-314F10150340}"/>
                </a:ext>
              </a:extLst>
            </p:cNvPr>
            <p:cNvGrpSpPr/>
            <p:nvPr/>
          </p:nvGrpSpPr>
          <p:grpSpPr>
            <a:xfrm>
              <a:off x="2746966" y="1310361"/>
              <a:ext cx="2263031" cy="4917054"/>
              <a:chOff x="2800131" y="1267829"/>
              <a:chExt cx="2263031" cy="4917054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BA49273-715A-4FA0-B159-FC0DFCA7068D}"/>
                  </a:ext>
                </a:extLst>
              </p:cNvPr>
              <p:cNvSpPr/>
              <p:nvPr/>
            </p:nvSpPr>
            <p:spPr>
              <a:xfrm>
                <a:off x="2800131" y="1267829"/>
                <a:ext cx="2263031" cy="4917054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BE75230-9789-4914-9865-656DB0601C4A}"/>
                  </a:ext>
                </a:extLst>
              </p:cNvPr>
              <p:cNvSpPr txBox="1"/>
              <p:nvPr/>
            </p:nvSpPr>
            <p:spPr>
              <a:xfrm>
                <a:off x="3188494" y="1297778"/>
                <a:ext cx="1486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PREVENTION </a:t>
                </a:r>
              </a:p>
            </p:txBody>
          </p:sp>
        </p:grp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A32F9341-3633-443F-BDCA-F8C76A85A3BA}"/>
                </a:ext>
              </a:extLst>
            </p:cNvPr>
            <p:cNvSpPr/>
            <p:nvPr/>
          </p:nvSpPr>
          <p:spPr>
            <a:xfrm>
              <a:off x="2933977" y="2107665"/>
              <a:ext cx="1889008" cy="159762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Home safety checks*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Youth work*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Fire setters*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Road safety*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Water safety*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Safeguarding*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534001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7DF0-1948-4F50-B1F8-5B9D367F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delivery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132E6F-875C-4398-9EDB-57D752F81841}"/>
              </a:ext>
            </a:extLst>
          </p:cNvPr>
          <p:cNvGrpSpPr/>
          <p:nvPr/>
        </p:nvGrpSpPr>
        <p:grpSpPr>
          <a:xfrm>
            <a:off x="330274" y="1304925"/>
            <a:ext cx="2263031" cy="4917054"/>
            <a:chOff x="8287959" y="1276712"/>
            <a:chExt cx="2263031" cy="49170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DB5BEE-F70D-407A-9DA5-771B711E8B0E}"/>
                </a:ext>
              </a:extLst>
            </p:cNvPr>
            <p:cNvSpPr/>
            <p:nvPr/>
          </p:nvSpPr>
          <p:spPr>
            <a:xfrm>
              <a:off x="8287959" y="1276712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9B4974C-91AF-46E9-BFF9-F592AFA3450F}"/>
                </a:ext>
              </a:extLst>
            </p:cNvPr>
            <p:cNvSpPr txBox="1"/>
            <p:nvPr/>
          </p:nvSpPr>
          <p:spPr>
            <a:xfrm>
              <a:off x="8455460" y="1306661"/>
              <a:ext cx="1928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SERVICE DELIVERY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8E4D1C1-DDA7-4D1E-8A59-FF9DFB848E94}"/>
                </a:ext>
              </a:extLst>
            </p:cNvPr>
            <p:cNvSpPr/>
            <p:nvPr/>
          </p:nvSpPr>
          <p:spPr>
            <a:xfrm>
              <a:off x="8519474" y="202190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Prevention*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0F24047-D6ED-424D-9CDA-5B26436DE566}"/>
                </a:ext>
              </a:extLst>
            </p:cNvPr>
            <p:cNvSpPr/>
            <p:nvPr/>
          </p:nvSpPr>
          <p:spPr>
            <a:xfrm>
              <a:off x="8519474" y="295707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Protection*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123F2E4-8EEE-4FA5-80F0-F71F96B1E1FA}"/>
                </a:ext>
              </a:extLst>
            </p:cNvPr>
            <p:cNvSpPr/>
            <p:nvPr/>
          </p:nvSpPr>
          <p:spPr>
            <a:xfrm>
              <a:off x="8519474" y="3984941"/>
              <a:ext cx="1800000" cy="720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lt1"/>
                  </a:solidFill>
                </a:rPr>
                <a:t>Response*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68085E3-0F90-48C4-A815-B50E97CB3B20}"/>
                </a:ext>
              </a:extLst>
            </p:cNvPr>
            <p:cNvSpPr/>
            <p:nvPr/>
          </p:nvSpPr>
          <p:spPr>
            <a:xfrm>
              <a:off x="8519474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Resilience*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547D0D-9FD9-4897-A709-52E1FDBEC124}"/>
              </a:ext>
            </a:extLst>
          </p:cNvPr>
          <p:cNvGrpSpPr/>
          <p:nvPr/>
        </p:nvGrpSpPr>
        <p:grpSpPr>
          <a:xfrm>
            <a:off x="5125177" y="1310361"/>
            <a:ext cx="2263031" cy="4917054"/>
            <a:chOff x="2800131" y="1267829"/>
            <a:chExt cx="2263031" cy="491705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46FF931-02E6-406D-A826-A7E021813CD3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AF188F-0FDD-4F71-9CD6-DB356E400454}"/>
                </a:ext>
              </a:extLst>
            </p:cNvPr>
            <p:cNvSpPr txBox="1"/>
            <p:nvPr/>
          </p:nvSpPr>
          <p:spPr>
            <a:xfrm>
              <a:off x="3188494" y="1297778"/>
              <a:ext cx="1467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PROTECTION </a:t>
              </a:r>
            </a:p>
          </p:txBody>
        </p: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3179F94-2681-4E24-9055-7284D060F797}"/>
              </a:ext>
            </a:extLst>
          </p:cNvPr>
          <p:cNvSpPr/>
          <p:nvPr/>
        </p:nvSpPr>
        <p:spPr>
          <a:xfrm>
            <a:off x="5312188" y="2985285"/>
            <a:ext cx="1889008" cy="17478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Fire engineering*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Enforcement*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Building regulations &amp; planning consultations</a:t>
            </a:r>
          </a:p>
          <a:p>
            <a:pPr algn="ctr"/>
            <a:r>
              <a:rPr lang="en-GB" sz="1400" dirty="0"/>
              <a:t>Automatic Fire Alarms (AFA)*</a:t>
            </a:r>
          </a:p>
          <a:p>
            <a:pPr algn="ctr"/>
            <a:endParaRPr lang="en-GB" sz="1400" dirty="0">
              <a:solidFill>
                <a:schemeClr val="dk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D8BCC23-3465-4725-95C9-F372993485BA}"/>
              </a:ext>
            </a:extLst>
          </p:cNvPr>
          <p:cNvGrpSpPr/>
          <p:nvPr/>
        </p:nvGrpSpPr>
        <p:grpSpPr>
          <a:xfrm>
            <a:off x="7506344" y="1310361"/>
            <a:ext cx="2263031" cy="4917054"/>
            <a:chOff x="2800131" y="1267829"/>
            <a:chExt cx="2263031" cy="491705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31707D6-CE6A-4300-A980-F7D56DA9C720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E3E2A5A-6B49-41A7-8CFF-D192C2E87FB7}"/>
                </a:ext>
              </a:extLst>
            </p:cNvPr>
            <p:cNvSpPr txBox="1"/>
            <p:nvPr/>
          </p:nvSpPr>
          <p:spPr>
            <a:xfrm>
              <a:off x="3312246" y="1297778"/>
              <a:ext cx="1238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RESPONSE </a:t>
              </a:r>
            </a:p>
          </p:txBody>
        </p:sp>
      </p:grp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5023A4E-FDE3-495A-BFEC-2F1F070C576D}"/>
              </a:ext>
            </a:extLst>
          </p:cNvPr>
          <p:cNvSpPr/>
          <p:nvPr/>
        </p:nvSpPr>
        <p:spPr>
          <a:xfrm>
            <a:off x="7700980" y="4095346"/>
            <a:ext cx="1873758" cy="14223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/>
              <a:t>Operational preparedness*</a:t>
            </a:r>
          </a:p>
          <a:p>
            <a:pPr algn="ctr"/>
            <a:r>
              <a:rPr lang="en-GB" sz="1400" dirty="0"/>
              <a:t>Operational competence*</a:t>
            </a:r>
          </a:p>
          <a:p>
            <a:pPr algn="ctr"/>
            <a:r>
              <a:rPr lang="en-GB" sz="1400" dirty="0"/>
              <a:t>Operational learning*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EA56879-76F3-4709-B5EC-A1E5ADD0313A}"/>
              </a:ext>
            </a:extLst>
          </p:cNvPr>
          <p:cNvGrpSpPr/>
          <p:nvPr/>
        </p:nvGrpSpPr>
        <p:grpSpPr>
          <a:xfrm>
            <a:off x="2746966" y="1310361"/>
            <a:ext cx="2263031" cy="4917054"/>
            <a:chOff x="2746966" y="1310361"/>
            <a:chExt cx="2263031" cy="4917054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CC2DAAA-5813-4E9D-8723-314F10150340}"/>
                </a:ext>
              </a:extLst>
            </p:cNvPr>
            <p:cNvGrpSpPr/>
            <p:nvPr/>
          </p:nvGrpSpPr>
          <p:grpSpPr>
            <a:xfrm>
              <a:off x="2746966" y="1310361"/>
              <a:ext cx="2263031" cy="4917054"/>
              <a:chOff x="2800131" y="1267829"/>
              <a:chExt cx="2263031" cy="4917054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BA49273-715A-4FA0-B159-FC0DFCA7068D}"/>
                  </a:ext>
                </a:extLst>
              </p:cNvPr>
              <p:cNvSpPr/>
              <p:nvPr/>
            </p:nvSpPr>
            <p:spPr>
              <a:xfrm>
                <a:off x="2800131" y="1267829"/>
                <a:ext cx="2263031" cy="4917054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BE75230-9789-4914-9865-656DB0601C4A}"/>
                  </a:ext>
                </a:extLst>
              </p:cNvPr>
              <p:cNvSpPr txBox="1"/>
              <p:nvPr/>
            </p:nvSpPr>
            <p:spPr>
              <a:xfrm>
                <a:off x="3188494" y="1297778"/>
                <a:ext cx="1486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PREVENTION </a:t>
                </a:r>
              </a:p>
            </p:txBody>
          </p:sp>
        </p:grp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26B3AF1C-3026-459E-85D2-4FEB0E409F1E}"/>
                </a:ext>
              </a:extLst>
            </p:cNvPr>
            <p:cNvSpPr/>
            <p:nvPr/>
          </p:nvSpPr>
          <p:spPr>
            <a:xfrm>
              <a:off x="2933977" y="2107665"/>
              <a:ext cx="1889008" cy="159762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Home safety checks*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Youth work*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Fire setters*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Road safety*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Water Safety*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Safeguarding*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23157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7DF0-1948-4F50-B1F8-5B9D367F0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Service delivery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132E6F-875C-4398-9EDB-57D752F81841}"/>
              </a:ext>
            </a:extLst>
          </p:cNvPr>
          <p:cNvGrpSpPr/>
          <p:nvPr/>
        </p:nvGrpSpPr>
        <p:grpSpPr>
          <a:xfrm>
            <a:off x="330274" y="1304925"/>
            <a:ext cx="2263031" cy="4917054"/>
            <a:chOff x="8287959" y="1276712"/>
            <a:chExt cx="2263031" cy="49170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8DB5BEE-F70D-407A-9DA5-771B711E8B0E}"/>
                </a:ext>
              </a:extLst>
            </p:cNvPr>
            <p:cNvSpPr/>
            <p:nvPr/>
          </p:nvSpPr>
          <p:spPr>
            <a:xfrm>
              <a:off x="8287959" y="1276712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69B4974C-91AF-46E9-BFF9-F592AFA3450F}"/>
                </a:ext>
              </a:extLst>
            </p:cNvPr>
            <p:cNvSpPr txBox="1"/>
            <p:nvPr/>
          </p:nvSpPr>
          <p:spPr>
            <a:xfrm>
              <a:off x="8455460" y="1306661"/>
              <a:ext cx="19280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SERVICE DELIVERY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18E4D1C1-DDA7-4D1E-8A59-FF9DFB848E94}"/>
                </a:ext>
              </a:extLst>
            </p:cNvPr>
            <p:cNvSpPr/>
            <p:nvPr/>
          </p:nvSpPr>
          <p:spPr>
            <a:xfrm>
              <a:off x="8519474" y="202190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Prevention*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30F24047-D6ED-424D-9CDA-5B26436DE566}"/>
                </a:ext>
              </a:extLst>
            </p:cNvPr>
            <p:cNvSpPr/>
            <p:nvPr/>
          </p:nvSpPr>
          <p:spPr>
            <a:xfrm>
              <a:off x="8519474" y="295707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Protection*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9123F2E4-8EEE-4FA5-80F0-F71F96B1E1FA}"/>
                </a:ext>
              </a:extLst>
            </p:cNvPr>
            <p:cNvSpPr/>
            <p:nvPr/>
          </p:nvSpPr>
          <p:spPr>
            <a:xfrm>
              <a:off x="8519474" y="3984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Response*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68085E3-0F90-48C4-A815-B50E97CB3B20}"/>
                </a:ext>
              </a:extLst>
            </p:cNvPr>
            <p:cNvSpPr/>
            <p:nvPr/>
          </p:nvSpPr>
          <p:spPr>
            <a:xfrm>
              <a:off x="8519474" y="4938941"/>
              <a:ext cx="1800000" cy="720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solidFill>
                    <a:schemeClr val="lt1"/>
                  </a:solidFill>
                </a:rPr>
                <a:t>Resilience*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4547D0D-9FD9-4897-A709-52E1FDBEC124}"/>
              </a:ext>
            </a:extLst>
          </p:cNvPr>
          <p:cNvGrpSpPr/>
          <p:nvPr/>
        </p:nvGrpSpPr>
        <p:grpSpPr>
          <a:xfrm>
            <a:off x="5125177" y="1310361"/>
            <a:ext cx="2263031" cy="4917054"/>
            <a:chOff x="2800131" y="1267829"/>
            <a:chExt cx="2263031" cy="491705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46FF931-02E6-406D-A826-A7E021813CD3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1EAF188F-0FDD-4F71-9CD6-DB356E400454}"/>
                </a:ext>
              </a:extLst>
            </p:cNvPr>
            <p:cNvSpPr txBox="1"/>
            <p:nvPr/>
          </p:nvSpPr>
          <p:spPr>
            <a:xfrm>
              <a:off x="3188494" y="1297778"/>
              <a:ext cx="1467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PROTECTION 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DD8BCC23-3465-4725-95C9-F372993485BA}"/>
              </a:ext>
            </a:extLst>
          </p:cNvPr>
          <p:cNvGrpSpPr/>
          <p:nvPr/>
        </p:nvGrpSpPr>
        <p:grpSpPr>
          <a:xfrm>
            <a:off x="7506344" y="1310361"/>
            <a:ext cx="2263031" cy="4917054"/>
            <a:chOff x="2800131" y="1267829"/>
            <a:chExt cx="2263031" cy="4917054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31707D6-CE6A-4300-A980-F7D56DA9C720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E3E2A5A-6B49-41A7-8CFF-D192C2E87FB7}"/>
                </a:ext>
              </a:extLst>
            </p:cNvPr>
            <p:cNvSpPr txBox="1"/>
            <p:nvPr/>
          </p:nvSpPr>
          <p:spPr>
            <a:xfrm>
              <a:off x="3312246" y="1297778"/>
              <a:ext cx="12388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RESPONSE 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7D3B73E-0C79-40A2-9690-A1043037150A}"/>
              </a:ext>
            </a:extLst>
          </p:cNvPr>
          <p:cNvGrpSpPr/>
          <p:nvPr/>
        </p:nvGrpSpPr>
        <p:grpSpPr>
          <a:xfrm>
            <a:off x="9853566" y="1293030"/>
            <a:ext cx="2263031" cy="4917054"/>
            <a:chOff x="2800131" y="1267829"/>
            <a:chExt cx="2263031" cy="491705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EC3976C4-4FD7-4CDA-8F8D-BAF236074A35}"/>
                </a:ext>
              </a:extLst>
            </p:cNvPr>
            <p:cNvSpPr/>
            <p:nvPr/>
          </p:nvSpPr>
          <p:spPr>
            <a:xfrm>
              <a:off x="2800131" y="1267829"/>
              <a:ext cx="2263031" cy="491705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907CA46-F9ED-406A-8F43-3A348BBD3FDC}"/>
                </a:ext>
              </a:extLst>
            </p:cNvPr>
            <p:cNvSpPr txBox="1"/>
            <p:nvPr/>
          </p:nvSpPr>
          <p:spPr>
            <a:xfrm>
              <a:off x="3312246" y="1297778"/>
              <a:ext cx="1304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RESILIENCE </a:t>
              </a:r>
            </a:p>
          </p:txBody>
        </p:sp>
      </p:grp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1EAC93E-CECE-4A7F-AD89-B2320B53B7FD}"/>
              </a:ext>
            </a:extLst>
          </p:cNvPr>
          <p:cNvSpPr/>
          <p:nvPr/>
        </p:nvSpPr>
        <p:spPr>
          <a:xfrm>
            <a:off x="10073439" y="4665249"/>
            <a:ext cx="1889008" cy="1323809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400" dirty="0"/>
              <a:t>National resilience capability*</a:t>
            </a:r>
          </a:p>
          <a:p>
            <a:pPr algn="ctr"/>
            <a:r>
              <a:rPr lang="en-GB" sz="1400" dirty="0"/>
              <a:t>Business continuity</a:t>
            </a:r>
          </a:p>
          <a:p>
            <a:pPr algn="ctr"/>
            <a:r>
              <a:rPr lang="en-GB" sz="1400" dirty="0"/>
              <a:t>Local Resilience Forums*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4B8661F-E45D-4FC8-B0A0-0327213267A8}"/>
              </a:ext>
            </a:extLst>
          </p:cNvPr>
          <p:cNvGrpSpPr/>
          <p:nvPr/>
        </p:nvGrpSpPr>
        <p:grpSpPr>
          <a:xfrm>
            <a:off x="2746966" y="1310361"/>
            <a:ext cx="2263031" cy="4917054"/>
            <a:chOff x="2746966" y="1310361"/>
            <a:chExt cx="2263031" cy="4917054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9CC2DAAA-5813-4E9D-8723-314F10150340}"/>
                </a:ext>
              </a:extLst>
            </p:cNvPr>
            <p:cNvGrpSpPr/>
            <p:nvPr/>
          </p:nvGrpSpPr>
          <p:grpSpPr>
            <a:xfrm>
              <a:off x="2746966" y="1310361"/>
              <a:ext cx="2263031" cy="4917054"/>
              <a:chOff x="2800131" y="1267829"/>
              <a:chExt cx="2263031" cy="4917054"/>
            </a:xfrm>
          </p:grpSpPr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BA49273-715A-4FA0-B159-FC0DFCA7068D}"/>
                  </a:ext>
                </a:extLst>
              </p:cNvPr>
              <p:cNvSpPr/>
              <p:nvPr/>
            </p:nvSpPr>
            <p:spPr>
              <a:xfrm>
                <a:off x="2800131" y="1267829"/>
                <a:ext cx="2263031" cy="4917054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BE75230-9789-4914-9865-656DB0601C4A}"/>
                  </a:ext>
                </a:extLst>
              </p:cNvPr>
              <p:cNvSpPr txBox="1"/>
              <p:nvPr/>
            </p:nvSpPr>
            <p:spPr>
              <a:xfrm>
                <a:off x="3188494" y="1297778"/>
                <a:ext cx="14863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PREVENTION </a:t>
                </a:r>
              </a:p>
            </p:txBody>
          </p:sp>
        </p:grpSp>
        <p:sp>
          <p:nvSpPr>
            <p:cNvPr id="30" name="Rectangle: Rounded Corners 29">
              <a:extLst>
                <a:ext uri="{FF2B5EF4-FFF2-40B4-BE49-F238E27FC236}">
                  <a16:creationId xmlns:a16="http://schemas.microsoft.com/office/drawing/2014/main" id="{AA9AF318-EE04-495A-BD95-7D043591BFB7}"/>
                </a:ext>
              </a:extLst>
            </p:cNvPr>
            <p:cNvSpPr/>
            <p:nvPr/>
          </p:nvSpPr>
          <p:spPr>
            <a:xfrm>
              <a:off x="2933977" y="2107665"/>
              <a:ext cx="1889008" cy="159762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Home safety checks*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Youth work*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Fire setters*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Road safety*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Water safety*</a:t>
              </a:r>
            </a:p>
            <a:p>
              <a:pPr algn="ctr"/>
              <a:r>
                <a:rPr lang="en-GB" sz="1400" dirty="0">
                  <a:solidFill>
                    <a:schemeClr val="dk1"/>
                  </a:solidFill>
                </a:rPr>
                <a:t>Safeguarding*</a:t>
              </a:r>
            </a:p>
          </p:txBody>
        </p:sp>
      </p:grp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F0305CC-2E93-4EF9-ADC9-79E21E0BC0AA}"/>
              </a:ext>
            </a:extLst>
          </p:cNvPr>
          <p:cNvSpPr/>
          <p:nvPr/>
        </p:nvSpPr>
        <p:spPr>
          <a:xfrm>
            <a:off x="5312188" y="2985285"/>
            <a:ext cx="1889008" cy="174786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Fire engineering*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Enforcement*</a:t>
            </a:r>
          </a:p>
          <a:p>
            <a:pPr algn="ctr"/>
            <a:r>
              <a:rPr lang="en-GB" sz="1400" dirty="0">
                <a:solidFill>
                  <a:schemeClr val="dk1"/>
                </a:solidFill>
              </a:rPr>
              <a:t>Building regulations &amp; planning consultations</a:t>
            </a:r>
          </a:p>
          <a:p>
            <a:pPr algn="ctr"/>
            <a:r>
              <a:rPr lang="en-GB" sz="1400" dirty="0"/>
              <a:t>Automatic Fire Alarms (AFA)*</a:t>
            </a:r>
          </a:p>
          <a:p>
            <a:pPr algn="ctr"/>
            <a:endParaRPr lang="en-GB" sz="1400" dirty="0">
              <a:solidFill>
                <a:schemeClr val="dk1"/>
              </a:solidFill>
            </a:endParaRP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BA1FA34C-4266-47B5-B93E-29418C089B70}"/>
              </a:ext>
            </a:extLst>
          </p:cNvPr>
          <p:cNvSpPr/>
          <p:nvPr/>
        </p:nvSpPr>
        <p:spPr>
          <a:xfrm>
            <a:off x="7700980" y="4095346"/>
            <a:ext cx="1873758" cy="14223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1400" dirty="0"/>
              <a:t>Operational preparedness*</a:t>
            </a:r>
          </a:p>
          <a:p>
            <a:pPr algn="ctr"/>
            <a:r>
              <a:rPr lang="en-GB" sz="1400" dirty="0"/>
              <a:t>Operational competence*</a:t>
            </a:r>
          </a:p>
          <a:p>
            <a:pPr algn="ctr"/>
            <a:r>
              <a:rPr lang="en-GB" sz="1400" dirty="0"/>
              <a:t>Operational learning*</a:t>
            </a:r>
          </a:p>
        </p:txBody>
      </p:sp>
    </p:spTree>
    <p:extLst>
      <p:ext uri="{BB962C8B-B14F-4D97-AF65-F5344CB8AC3E}">
        <p14:creationId xmlns:p14="http://schemas.microsoft.com/office/powerpoint/2010/main" val="222033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2D63727-F36B-4E8A-B1A6-64244BE0E42F}"/>
              </a:ext>
            </a:extLst>
          </p:cNvPr>
          <p:cNvSpPr/>
          <p:nvPr/>
        </p:nvSpPr>
        <p:spPr>
          <a:xfrm>
            <a:off x="334963" y="2809064"/>
            <a:ext cx="3816000" cy="2016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Principles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F518B69-FC44-45DC-A68E-033DFDC87473}"/>
              </a:ext>
            </a:extLst>
          </p:cNvPr>
          <p:cNvSpPr>
            <a:spLocks/>
          </p:cNvSpPr>
          <p:nvPr/>
        </p:nvSpPr>
        <p:spPr>
          <a:xfrm>
            <a:off x="4632557" y="1449389"/>
            <a:ext cx="7212254" cy="1359675"/>
          </a:xfrm>
          <a:prstGeom prst="roundRect">
            <a:avLst>
              <a:gd name="adj" fmla="val 2832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16000" tIns="0" bIns="0" rtlCol="0" anchor="ctr"/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A complete road map so we can see where we are going and when we have finished</a:t>
            </a:r>
          </a:p>
        </p:txBody>
      </p:sp>
      <p:sp>
        <p:nvSpPr>
          <p:cNvPr id="5" name="Rounded Rectangle 8">
            <a:extLst>
              <a:ext uri="{FF2B5EF4-FFF2-40B4-BE49-F238E27FC236}">
                <a16:creationId xmlns:a16="http://schemas.microsoft.com/office/drawing/2014/main" id="{4F0DACFD-D644-4E49-98EE-6072F2A2B20B}"/>
              </a:ext>
            </a:extLst>
          </p:cNvPr>
          <p:cNvSpPr>
            <a:spLocks/>
          </p:cNvSpPr>
          <p:nvPr/>
        </p:nvSpPr>
        <p:spPr>
          <a:xfrm>
            <a:off x="4632557" y="3157586"/>
            <a:ext cx="7212254" cy="1225855"/>
          </a:xfrm>
          <a:prstGeom prst="roundRect">
            <a:avLst>
              <a:gd name="adj" fmla="val 2832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16000" tIns="0" bIns="0" rtlCol="0" anchor="ctr"/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bg1"/>
                </a:solidFill>
              </a:rPr>
              <a:t>Avoid duplication and overlap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3666D3-0525-4223-959D-3F41469FE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activity framework?</a:t>
            </a:r>
          </a:p>
        </p:txBody>
      </p:sp>
      <p:sp>
        <p:nvSpPr>
          <p:cNvPr id="6" name="Rounded Rectangle 8">
            <a:extLst>
              <a:ext uri="{FF2B5EF4-FFF2-40B4-BE49-F238E27FC236}">
                <a16:creationId xmlns:a16="http://schemas.microsoft.com/office/drawing/2014/main" id="{A726C9CE-B573-4CCE-8798-2AF661274A8F}"/>
              </a:ext>
            </a:extLst>
          </p:cNvPr>
          <p:cNvSpPr>
            <a:spLocks/>
          </p:cNvSpPr>
          <p:nvPr/>
        </p:nvSpPr>
        <p:spPr>
          <a:xfrm>
            <a:off x="4632557" y="4728773"/>
            <a:ext cx="7212254" cy="1359675"/>
          </a:xfrm>
          <a:prstGeom prst="roundRect">
            <a:avLst>
              <a:gd name="adj" fmla="val 2832"/>
            </a:avLst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216000" tIns="0" bIns="0" rtlCol="0" anchor="ctr"/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400">
                <a:solidFill>
                  <a:schemeClr val="bg1"/>
                </a:solidFill>
              </a:rPr>
              <a:t>Easy to navigate for all audiences</a:t>
            </a:r>
          </a:p>
        </p:txBody>
      </p:sp>
    </p:spTree>
    <p:extLst>
      <p:ext uri="{BB962C8B-B14F-4D97-AF65-F5344CB8AC3E}">
        <p14:creationId xmlns:p14="http://schemas.microsoft.com/office/powerpoint/2010/main" val="47015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40A9D-7664-4279-BD10-B6B9888D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Mapping fire and rescue service activity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1F81C04-78BC-4034-9028-DF652313973E}"/>
              </a:ext>
            </a:extLst>
          </p:cNvPr>
          <p:cNvGrpSpPr/>
          <p:nvPr/>
        </p:nvGrpSpPr>
        <p:grpSpPr>
          <a:xfrm>
            <a:off x="8287959" y="1297132"/>
            <a:ext cx="2263031" cy="4896634"/>
            <a:chOff x="8287959" y="1297132"/>
            <a:chExt cx="2263031" cy="489663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D2DACE0-B9C9-4AA7-9F38-B3F0A5F5F5DE}"/>
                </a:ext>
              </a:extLst>
            </p:cNvPr>
            <p:cNvSpPr/>
            <p:nvPr/>
          </p:nvSpPr>
          <p:spPr>
            <a:xfrm>
              <a:off x="8287959" y="1297132"/>
              <a:ext cx="2263031" cy="489663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6EB262E-5C7A-4DBA-BDA9-A5CAEC2E08D3}"/>
                </a:ext>
              </a:extLst>
            </p:cNvPr>
            <p:cNvSpPr txBox="1"/>
            <p:nvPr/>
          </p:nvSpPr>
          <p:spPr>
            <a:xfrm>
              <a:off x="8455460" y="1326957"/>
              <a:ext cx="1928028" cy="36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SERVICE DELIVERY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F4F63A7-69A5-460C-A318-0B9F6ABB7E6A}"/>
                </a:ext>
              </a:extLst>
            </p:cNvPr>
            <p:cNvSpPr/>
            <p:nvPr/>
          </p:nvSpPr>
          <p:spPr>
            <a:xfrm>
              <a:off x="8519474" y="2039230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Prevention*</a:t>
              </a: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DF2B18E0-402A-42A3-9EFD-7E10EEACFA1E}"/>
                </a:ext>
              </a:extLst>
            </p:cNvPr>
            <p:cNvSpPr/>
            <p:nvPr/>
          </p:nvSpPr>
          <p:spPr>
            <a:xfrm>
              <a:off x="8519474" y="2970514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Protection*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F6B1CBCC-3457-4B05-929F-18E5F699D3B5}"/>
                </a:ext>
              </a:extLst>
            </p:cNvPr>
            <p:cNvSpPr/>
            <p:nvPr/>
          </p:nvSpPr>
          <p:spPr>
            <a:xfrm>
              <a:off x="8519474" y="3994114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Response*</a:t>
              </a:r>
            </a:p>
          </p:txBody>
        </p:sp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325DD4EB-69A4-4C6E-9EC8-0FD4DC03546F}"/>
                </a:ext>
              </a:extLst>
            </p:cNvPr>
            <p:cNvSpPr/>
            <p:nvPr/>
          </p:nvSpPr>
          <p:spPr>
            <a:xfrm>
              <a:off x="8519474" y="4944152"/>
              <a:ext cx="1800000" cy="71701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Resilience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E12C3DF-CF08-443B-A4D0-1D025F57B510}"/>
              </a:ext>
            </a:extLst>
          </p:cNvPr>
          <p:cNvGrpSpPr/>
          <p:nvPr/>
        </p:nvGrpSpPr>
        <p:grpSpPr>
          <a:xfrm>
            <a:off x="1055180" y="1308611"/>
            <a:ext cx="2136597" cy="4883529"/>
            <a:chOff x="1055180" y="1308611"/>
            <a:chExt cx="2136597" cy="4883529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18C7500B-E681-4734-BFD1-177145B31044}"/>
                </a:ext>
              </a:extLst>
            </p:cNvPr>
            <p:cNvGrpSpPr/>
            <p:nvPr/>
          </p:nvGrpSpPr>
          <p:grpSpPr>
            <a:xfrm>
              <a:off x="1055180" y="1308611"/>
              <a:ext cx="2136597" cy="4883529"/>
              <a:chOff x="1129943" y="997656"/>
              <a:chExt cx="2136597" cy="556416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FACFCC6A-84BA-422A-9467-925E0EBB7F3B}"/>
                  </a:ext>
                </a:extLst>
              </p:cNvPr>
              <p:cNvSpPr/>
              <p:nvPr/>
            </p:nvSpPr>
            <p:spPr>
              <a:xfrm>
                <a:off x="1129943" y="997656"/>
                <a:ext cx="2136597" cy="556416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47090C5-15ED-4E93-9CEE-1B734084FE9A}"/>
                  </a:ext>
                </a:extLst>
              </p:cNvPr>
              <p:cNvSpPr txBox="1"/>
              <p:nvPr/>
            </p:nvSpPr>
            <p:spPr>
              <a:xfrm>
                <a:off x="1603302" y="1005951"/>
                <a:ext cx="1209370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STRATEGIC</a:t>
                </a:r>
              </a:p>
            </p:txBody>
          </p:sp>
        </p:grpSp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D2DFFFE3-ACB8-429E-9DA1-4BBBB3AB3DB9}"/>
                </a:ext>
              </a:extLst>
            </p:cNvPr>
            <p:cNvSpPr/>
            <p:nvPr/>
          </p:nvSpPr>
          <p:spPr>
            <a:xfrm>
              <a:off x="1223478" y="3104900"/>
              <a:ext cx="1800000" cy="108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Strategic &amp; business planning*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5FB46A6-174A-448B-B713-1ADA46280589}"/>
              </a:ext>
            </a:extLst>
          </p:cNvPr>
          <p:cNvGrpSpPr/>
          <p:nvPr/>
        </p:nvGrpSpPr>
        <p:grpSpPr>
          <a:xfrm>
            <a:off x="5834888" y="1297132"/>
            <a:ext cx="2263031" cy="4895008"/>
            <a:chOff x="5834888" y="1297132"/>
            <a:chExt cx="2263031" cy="4895008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7358E71-DE83-4F3F-9047-FEABF922E8E5}"/>
                </a:ext>
              </a:extLst>
            </p:cNvPr>
            <p:cNvSpPr/>
            <p:nvPr/>
          </p:nvSpPr>
          <p:spPr>
            <a:xfrm>
              <a:off x="5834888" y="1297132"/>
              <a:ext cx="2263031" cy="4895008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B8B6B5-8A8A-4541-9BA8-D3FC7A6006EB}"/>
                </a:ext>
              </a:extLst>
            </p:cNvPr>
            <p:cNvSpPr txBox="1"/>
            <p:nvPr/>
          </p:nvSpPr>
          <p:spPr>
            <a:xfrm>
              <a:off x="6389162" y="1322675"/>
              <a:ext cx="1176925" cy="3681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ENABLING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C2D92585-0E28-40BB-B910-DAF592283ED6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74AF345C-F2AD-41D2-AB13-9F1FAD7A6E6F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A9171686-2DD6-4E59-ACCB-B5B837A8ACAB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899C9958-8932-4049-BF85-B73372A3AB79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97458026-8961-419B-B1A6-1681AA771CB6}"/>
              </a:ext>
            </a:extLst>
          </p:cNvPr>
          <p:cNvGrpSpPr/>
          <p:nvPr/>
        </p:nvGrpSpPr>
        <p:grpSpPr>
          <a:xfrm>
            <a:off x="3381817" y="1297132"/>
            <a:ext cx="2263031" cy="4897128"/>
            <a:chOff x="3381817" y="1297132"/>
            <a:chExt cx="2263031" cy="489712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23B36EF0-6217-4ECF-8C6A-FE987D716EA9}"/>
                </a:ext>
              </a:extLst>
            </p:cNvPr>
            <p:cNvGrpSpPr/>
            <p:nvPr/>
          </p:nvGrpSpPr>
          <p:grpSpPr>
            <a:xfrm>
              <a:off x="3381817" y="1297132"/>
              <a:ext cx="2263031" cy="4897128"/>
              <a:chOff x="3456580" y="994448"/>
              <a:chExt cx="2263031" cy="5564169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1BB96E4E-8516-490A-98C2-35B947BA7719}"/>
                  </a:ext>
                </a:extLst>
              </p:cNvPr>
              <p:cNvSpPr/>
              <p:nvPr/>
            </p:nvSpPr>
            <p:spPr>
              <a:xfrm>
                <a:off x="3456580" y="994448"/>
                <a:ext cx="2263031" cy="556416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E8FEBDF-D83B-403F-842C-CB15BA8547B4}"/>
                  </a:ext>
                </a:extLst>
              </p:cNvPr>
              <p:cNvSpPr txBox="1"/>
              <p:nvPr/>
            </p:nvSpPr>
            <p:spPr>
              <a:xfrm>
                <a:off x="4036906" y="1005951"/>
                <a:ext cx="1169616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CULTURAL</a:t>
                </a:r>
              </a:p>
            </p:txBody>
          </p:sp>
        </p:grp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C56CEA83-F790-4162-BE1F-AC68BEE60347}"/>
                </a:ext>
              </a:extLst>
            </p:cNvPr>
            <p:cNvSpPr/>
            <p:nvPr/>
          </p:nvSpPr>
          <p:spPr>
            <a:xfrm>
              <a:off x="3636926" y="3008139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Leadership*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AF67904B-E1A5-473B-8F5B-B774DF326935}"/>
                </a:ext>
              </a:extLst>
            </p:cNvPr>
            <p:cNvSpPr/>
            <p:nvPr/>
          </p:nvSpPr>
          <p:spPr>
            <a:xfrm>
              <a:off x="3636926" y="4258153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Health and wellbeing*</a:t>
              </a:r>
            </a:p>
          </p:txBody>
        </p:sp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1F2E9392-AE04-47C0-BA8E-4418654CDD27}"/>
                </a:ext>
              </a:extLst>
            </p:cNvPr>
            <p:cNvSpPr/>
            <p:nvPr/>
          </p:nvSpPr>
          <p:spPr>
            <a:xfrm>
              <a:off x="3636926" y="2383132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Equality, diversity &amp; inclusion*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B78B954-ECC2-4B35-A543-EEC00AB53C59}"/>
                </a:ext>
              </a:extLst>
            </p:cNvPr>
            <p:cNvSpPr/>
            <p:nvPr/>
          </p:nvSpPr>
          <p:spPr>
            <a:xfrm>
              <a:off x="3636926" y="1758125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Ethics, behaviours &amp; values*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789AE3E-88DF-4DEF-8B04-27068B0C1FB6}"/>
                </a:ext>
              </a:extLst>
            </p:cNvPr>
            <p:cNvSpPr/>
            <p:nvPr/>
          </p:nvSpPr>
          <p:spPr>
            <a:xfrm>
              <a:off x="3636926" y="3633146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Engagement &amp; consultation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84472684-8F1A-48CF-A56F-45C2694F9DB9}"/>
                </a:ext>
              </a:extLst>
            </p:cNvPr>
            <p:cNvSpPr/>
            <p:nvPr/>
          </p:nvSpPr>
          <p:spPr>
            <a:xfrm>
              <a:off x="3636926" y="4883160"/>
              <a:ext cx="1800000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Environment &amp; sustainability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16F8FDA5-4E5F-41F2-B3AF-1228C1C49EBC}"/>
                </a:ext>
              </a:extLst>
            </p:cNvPr>
            <p:cNvSpPr/>
            <p:nvPr/>
          </p:nvSpPr>
          <p:spPr>
            <a:xfrm>
              <a:off x="3636926" y="5508165"/>
              <a:ext cx="1800000" cy="576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Collaboration &amp; strategic partnerships</a:t>
              </a:r>
            </a:p>
          </p:txBody>
        </p:sp>
      </p:grpSp>
      <p:sp>
        <p:nvSpPr>
          <p:cNvPr id="3" name="Left Bracket 2">
            <a:extLst>
              <a:ext uri="{FF2B5EF4-FFF2-40B4-BE49-F238E27FC236}">
                <a16:creationId xmlns:a16="http://schemas.microsoft.com/office/drawing/2014/main" id="{1706904D-1810-4666-B23D-E0A6C6DD33C8}"/>
              </a:ext>
            </a:extLst>
          </p:cNvPr>
          <p:cNvSpPr/>
          <p:nvPr/>
        </p:nvSpPr>
        <p:spPr>
          <a:xfrm>
            <a:off x="557843" y="1322675"/>
            <a:ext cx="169800" cy="4869465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Legal Drivers &amp; Mandatory Duties</a:t>
            </a:r>
          </a:p>
        </p:txBody>
      </p:sp>
      <p:sp>
        <p:nvSpPr>
          <p:cNvPr id="36" name="Left Bracket 35">
            <a:extLst>
              <a:ext uri="{FF2B5EF4-FFF2-40B4-BE49-F238E27FC236}">
                <a16:creationId xmlns:a16="http://schemas.microsoft.com/office/drawing/2014/main" id="{403E8320-9C83-4E4D-BFFD-56EA8D206AC9}"/>
              </a:ext>
            </a:extLst>
          </p:cNvPr>
          <p:cNvSpPr/>
          <p:nvPr/>
        </p:nvSpPr>
        <p:spPr>
          <a:xfrm flipH="1">
            <a:off x="10883622" y="1315891"/>
            <a:ext cx="169800" cy="4869465"/>
          </a:xfrm>
          <a:prstGeom prst="lef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vert270" rtlCol="0" anchor="ctr"/>
          <a:lstStyle/>
          <a:p>
            <a:pPr algn="ctr"/>
            <a:r>
              <a:rPr lang="en-GB" dirty="0"/>
              <a:t>Community Expectations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240B17-5FAF-4E33-BF7E-3AECCEE31B2F}"/>
              </a:ext>
            </a:extLst>
          </p:cNvPr>
          <p:cNvCxnSpPr>
            <a:cxnSpLocks/>
          </p:cNvCxnSpPr>
          <p:nvPr/>
        </p:nvCxnSpPr>
        <p:spPr>
          <a:xfrm flipV="1">
            <a:off x="1150620" y="6500815"/>
            <a:ext cx="8884920" cy="1"/>
          </a:xfrm>
          <a:prstGeom prst="straightConnector1">
            <a:avLst/>
          </a:prstGeom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FA851F3-B396-4748-8320-8A0765D86CB2}"/>
              </a:ext>
            </a:extLst>
          </p:cNvPr>
          <p:cNvSpPr txBox="1"/>
          <p:nvPr/>
        </p:nvSpPr>
        <p:spPr>
          <a:xfrm>
            <a:off x="1055180" y="6596390"/>
            <a:ext cx="5339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/>
              <a:t>* Indicates where existing guidance exists or is being developed – full verification required</a:t>
            </a:r>
          </a:p>
        </p:txBody>
      </p:sp>
    </p:spTree>
    <p:extLst>
      <p:ext uri="{BB962C8B-B14F-4D97-AF65-F5344CB8AC3E}">
        <p14:creationId xmlns:p14="http://schemas.microsoft.com/office/powerpoint/2010/main" val="313380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E82FF8D3-4DD0-41EF-B132-70561BC85E01}"/>
              </a:ext>
            </a:extLst>
          </p:cNvPr>
          <p:cNvGrpSpPr/>
          <p:nvPr/>
        </p:nvGrpSpPr>
        <p:grpSpPr>
          <a:xfrm>
            <a:off x="5089819" y="1319485"/>
            <a:ext cx="2136597" cy="4883529"/>
            <a:chOff x="7212641" y="1304925"/>
            <a:chExt cx="2136597" cy="4883529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C2B302D-DCEE-45D7-8F99-4B21BE02716A}"/>
                </a:ext>
              </a:extLst>
            </p:cNvPr>
            <p:cNvSpPr/>
            <p:nvPr/>
          </p:nvSpPr>
          <p:spPr>
            <a:xfrm>
              <a:off x="7212641" y="1304925"/>
              <a:ext cx="2136597" cy="48835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21571DD-FFA3-450F-B044-652AB164CC83}"/>
                </a:ext>
              </a:extLst>
            </p:cNvPr>
            <p:cNvSpPr txBox="1"/>
            <p:nvPr/>
          </p:nvSpPr>
          <p:spPr>
            <a:xfrm>
              <a:off x="7676254" y="1312205"/>
              <a:ext cx="1209370" cy="36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STRATEGIC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BDDAF95-6F65-4B79-B512-8D684B06B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activities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BB4C8B5-09D7-47DA-9216-89A13B8EA662}"/>
              </a:ext>
            </a:extLst>
          </p:cNvPr>
          <p:cNvGrpSpPr/>
          <p:nvPr/>
        </p:nvGrpSpPr>
        <p:grpSpPr>
          <a:xfrm>
            <a:off x="334963" y="1312205"/>
            <a:ext cx="2136597" cy="4883529"/>
            <a:chOff x="1055180" y="1308611"/>
            <a:chExt cx="2136597" cy="488352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B0DE479-22A5-4083-9DCF-2106624ECA5B}"/>
                </a:ext>
              </a:extLst>
            </p:cNvPr>
            <p:cNvGrpSpPr/>
            <p:nvPr/>
          </p:nvGrpSpPr>
          <p:grpSpPr>
            <a:xfrm>
              <a:off x="1055180" y="1308611"/>
              <a:ext cx="2136597" cy="4883529"/>
              <a:chOff x="1129943" y="997656"/>
              <a:chExt cx="2136597" cy="5564169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095905D2-2D5A-4159-ACAD-A23A531DA1A6}"/>
                  </a:ext>
                </a:extLst>
              </p:cNvPr>
              <p:cNvSpPr/>
              <p:nvPr/>
            </p:nvSpPr>
            <p:spPr>
              <a:xfrm>
                <a:off x="1129943" y="997656"/>
                <a:ext cx="2136597" cy="556416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101555E-D03E-4A5A-8BF1-A21362E56881}"/>
                  </a:ext>
                </a:extLst>
              </p:cNvPr>
              <p:cNvSpPr txBox="1"/>
              <p:nvPr/>
            </p:nvSpPr>
            <p:spPr>
              <a:xfrm>
                <a:off x="1603302" y="1005951"/>
                <a:ext cx="1209370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STRATEGIC</a:t>
                </a:r>
              </a:p>
            </p:txBody>
          </p:sp>
        </p:grp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73B47845-04B6-4928-91B6-27FC77291F8D}"/>
                </a:ext>
              </a:extLst>
            </p:cNvPr>
            <p:cNvSpPr/>
            <p:nvPr/>
          </p:nvSpPr>
          <p:spPr>
            <a:xfrm>
              <a:off x="1223478" y="3104900"/>
              <a:ext cx="1800000" cy="108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Strategic &amp; business planning*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14BE884-A011-4CDE-A2A5-9ADE1722F9E6}"/>
              </a:ext>
            </a:extLst>
          </p:cNvPr>
          <p:cNvSpPr txBox="1"/>
          <p:nvPr/>
        </p:nvSpPr>
        <p:spPr>
          <a:xfrm>
            <a:off x="5194416" y="2343001"/>
            <a:ext cx="1927401" cy="232469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algn="ctr">
              <a:spcAft>
                <a:spcPts val="60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Financial</a:t>
            </a:r>
          </a:p>
          <a:p>
            <a:r>
              <a:rPr lang="en-GB" dirty="0"/>
              <a:t>Corporate risk</a:t>
            </a:r>
          </a:p>
          <a:p>
            <a:r>
              <a:rPr lang="en-GB" dirty="0"/>
              <a:t>Organisational performance management</a:t>
            </a:r>
          </a:p>
          <a:p>
            <a:r>
              <a:rPr lang="en-GB" dirty="0"/>
              <a:t>Change management </a:t>
            </a:r>
          </a:p>
          <a:p>
            <a:r>
              <a:rPr lang="en-GB" dirty="0"/>
              <a:t>Organisational learning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B1EF1C-C42C-480B-B395-95FB4CC7034D}"/>
              </a:ext>
            </a:extLst>
          </p:cNvPr>
          <p:cNvSpPr/>
          <p:nvPr/>
        </p:nvSpPr>
        <p:spPr>
          <a:xfrm>
            <a:off x="2746422" y="1304925"/>
            <a:ext cx="2136597" cy="48835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E72E0C-96D4-4B41-A190-A07BCBF3E188}"/>
              </a:ext>
            </a:extLst>
          </p:cNvPr>
          <p:cNvSpPr txBox="1"/>
          <p:nvPr/>
        </p:nvSpPr>
        <p:spPr>
          <a:xfrm>
            <a:off x="2914721" y="1312205"/>
            <a:ext cx="179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STRATEGIC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3001151-9407-48CE-8BD7-FEBAD4B8F2EF}"/>
              </a:ext>
            </a:extLst>
          </p:cNvPr>
          <p:cNvSpPr/>
          <p:nvPr/>
        </p:nvSpPr>
        <p:spPr>
          <a:xfrm>
            <a:off x="2914721" y="2395302"/>
            <a:ext cx="1799999" cy="54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Corporate planning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DE1FC8D7-5AFC-4558-9BC1-75D2F6900870}"/>
              </a:ext>
            </a:extLst>
          </p:cNvPr>
          <p:cNvSpPr/>
          <p:nvPr/>
        </p:nvSpPr>
        <p:spPr>
          <a:xfrm>
            <a:off x="2914721" y="3057899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Risk management planning*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345BBAA-92CD-49ED-A050-FB978EF3A531}"/>
              </a:ext>
            </a:extLst>
          </p:cNvPr>
          <p:cNvSpPr/>
          <p:nvPr/>
        </p:nvSpPr>
        <p:spPr>
          <a:xfrm>
            <a:off x="2914721" y="3720496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Workforce planning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BB7271F-04BE-4D1C-A6F8-28AA294230C4}"/>
              </a:ext>
            </a:extLst>
          </p:cNvPr>
          <p:cNvSpPr/>
          <p:nvPr/>
        </p:nvSpPr>
        <p:spPr>
          <a:xfrm>
            <a:off x="2914721" y="4383092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Business continuity planning</a:t>
            </a:r>
          </a:p>
        </p:txBody>
      </p:sp>
    </p:spTree>
    <p:extLst>
      <p:ext uri="{BB962C8B-B14F-4D97-AF65-F5344CB8AC3E}">
        <p14:creationId xmlns:p14="http://schemas.microsoft.com/office/powerpoint/2010/main" val="663557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E82FF8D3-4DD0-41EF-B132-70561BC85E01}"/>
              </a:ext>
            </a:extLst>
          </p:cNvPr>
          <p:cNvGrpSpPr/>
          <p:nvPr/>
        </p:nvGrpSpPr>
        <p:grpSpPr>
          <a:xfrm>
            <a:off x="5089819" y="1319485"/>
            <a:ext cx="2136597" cy="4883529"/>
            <a:chOff x="7212641" y="1304925"/>
            <a:chExt cx="2136597" cy="4883529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C2B302D-DCEE-45D7-8F99-4B21BE02716A}"/>
                </a:ext>
              </a:extLst>
            </p:cNvPr>
            <p:cNvSpPr/>
            <p:nvPr/>
          </p:nvSpPr>
          <p:spPr>
            <a:xfrm>
              <a:off x="7212641" y="1304925"/>
              <a:ext cx="2136597" cy="48835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21571DD-FFA3-450F-B044-652AB164CC83}"/>
                </a:ext>
              </a:extLst>
            </p:cNvPr>
            <p:cNvSpPr txBox="1"/>
            <p:nvPr/>
          </p:nvSpPr>
          <p:spPr>
            <a:xfrm>
              <a:off x="7676254" y="1312205"/>
              <a:ext cx="1209370" cy="36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STRATEGIC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BDDAF95-6F65-4B79-B512-8D684B06B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Activities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BB4C8B5-09D7-47DA-9216-89A13B8EA662}"/>
              </a:ext>
            </a:extLst>
          </p:cNvPr>
          <p:cNvGrpSpPr/>
          <p:nvPr/>
        </p:nvGrpSpPr>
        <p:grpSpPr>
          <a:xfrm>
            <a:off x="334963" y="1312205"/>
            <a:ext cx="2136597" cy="4883529"/>
            <a:chOff x="1055180" y="1308611"/>
            <a:chExt cx="2136597" cy="488352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B0DE479-22A5-4083-9DCF-2106624ECA5B}"/>
                </a:ext>
              </a:extLst>
            </p:cNvPr>
            <p:cNvGrpSpPr/>
            <p:nvPr/>
          </p:nvGrpSpPr>
          <p:grpSpPr>
            <a:xfrm>
              <a:off x="1055180" y="1308611"/>
              <a:ext cx="2136597" cy="4883529"/>
              <a:chOff x="1129943" y="997656"/>
              <a:chExt cx="2136597" cy="5564169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095905D2-2D5A-4159-ACAD-A23A531DA1A6}"/>
                  </a:ext>
                </a:extLst>
              </p:cNvPr>
              <p:cNvSpPr/>
              <p:nvPr/>
            </p:nvSpPr>
            <p:spPr>
              <a:xfrm>
                <a:off x="1129943" y="997656"/>
                <a:ext cx="2136597" cy="556416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101555E-D03E-4A5A-8BF1-A21362E56881}"/>
                  </a:ext>
                </a:extLst>
              </p:cNvPr>
              <p:cNvSpPr txBox="1"/>
              <p:nvPr/>
            </p:nvSpPr>
            <p:spPr>
              <a:xfrm>
                <a:off x="1603302" y="1005951"/>
                <a:ext cx="1209370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STRATEGIC</a:t>
                </a:r>
              </a:p>
            </p:txBody>
          </p:sp>
        </p:grp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73B47845-04B6-4928-91B6-27FC77291F8D}"/>
                </a:ext>
              </a:extLst>
            </p:cNvPr>
            <p:cNvSpPr/>
            <p:nvPr/>
          </p:nvSpPr>
          <p:spPr>
            <a:xfrm>
              <a:off x="1223478" y="3104900"/>
              <a:ext cx="1800000" cy="108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Strategic &amp; business planning*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14BE884-A011-4CDE-A2A5-9ADE1722F9E6}"/>
              </a:ext>
            </a:extLst>
          </p:cNvPr>
          <p:cNvSpPr txBox="1"/>
          <p:nvPr/>
        </p:nvSpPr>
        <p:spPr>
          <a:xfrm>
            <a:off x="5194416" y="2343001"/>
            <a:ext cx="1927401" cy="2324692"/>
          </a:xfrm>
          <a:prstGeom prst="roundRect">
            <a:avLst/>
          </a:prstGeom>
          <a:solidFill>
            <a:srgbClr val="E1ADD5"/>
          </a:solidFill>
          <a:ln>
            <a:solidFill>
              <a:srgbClr val="E1AD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algn="ctr">
              <a:spcAft>
                <a:spcPts val="60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Financial</a:t>
            </a:r>
          </a:p>
          <a:p>
            <a:r>
              <a:rPr lang="en-GB" dirty="0"/>
              <a:t>Corporate risk</a:t>
            </a:r>
          </a:p>
          <a:p>
            <a:r>
              <a:rPr lang="en-GB" dirty="0"/>
              <a:t>Organisational performance management</a:t>
            </a:r>
          </a:p>
          <a:p>
            <a:r>
              <a:rPr lang="en-GB" dirty="0"/>
              <a:t>Change management </a:t>
            </a:r>
          </a:p>
          <a:p>
            <a:r>
              <a:rPr lang="en-GB" dirty="0"/>
              <a:t>Organisational learning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B1EF1C-C42C-480B-B395-95FB4CC7034D}"/>
              </a:ext>
            </a:extLst>
          </p:cNvPr>
          <p:cNvSpPr/>
          <p:nvPr/>
        </p:nvSpPr>
        <p:spPr>
          <a:xfrm>
            <a:off x="2746422" y="1304925"/>
            <a:ext cx="2136597" cy="48835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E72E0C-96D4-4B41-A190-A07BCBF3E188}"/>
              </a:ext>
            </a:extLst>
          </p:cNvPr>
          <p:cNvSpPr txBox="1"/>
          <p:nvPr/>
        </p:nvSpPr>
        <p:spPr>
          <a:xfrm>
            <a:off x="2914721" y="1312205"/>
            <a:ext cx="179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STRATEGIC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3001151-9407-48CE-8BD7-FEBAD4B8F2EF}"/>
              </a:ext>
            </a:extLst>
          </p:cNvPr>
          <p:cNvSpPr/>
          <p:nvPr/>
        </p:nvSpPr>
        <p:spPr>
          <a:xfrm>
            <a:off x="2914721" y="2395302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Corporate planning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DE1FC8D7-5AFC-4558-9BC1-75D2F6900870}"/>
              </a:ext>
            </a:extLst>
          </p:cNvPr>
          <p:cNvSpPr/>
          <p:nvPr/>
        </p:nvSpPr>
        <p:spPr>
          <a:xfrm>
            <a:off x="2914721" y="3057899"/>
            <a:ext cx="1799999" cy="54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Risk management planning*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345BBAA-92CD-49ED-A050-FB978EF3A531}"/>
              </a:ext>
            </a:extLst>
          </p:cNvPr>
          <p:cNvSpPr/>
          <p:nvPr/>
        </p:nvSpPr>
        <p:spPr>
          <a:xfrm>
            <a:off x="2914721" y="3720496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Workforce planning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BB7271F-04BE-4D1C-A6F8-28AA294230C4}"/>
              </a:ext>
            </a:extLst>
          </p:cNvPr>
          <p:cNvSpPr/>
          <p:nvPr/>
        </p:nvSpPr>
        <p:spPr>
          <a:xfrm>
            <a:off x="2914721" y="4383092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Business continuity planning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2D460F6-008C-4740-9A5D-D3BE167FF7E7}"/>
              </a:ext>
            </a:extLst>
          </p:cNvPr>
          <p:cNvGrpSpPr/>
          <p:nvPr/>
        </p:nvGrpSpPr>
        <p:grpSpPr>
          <a:xfrm>
            <a:off x="7453504" y="1319485"/>
            <a:ext cx="2136597" cy="4883529"/>
            <a:chOff x="7212641" y="1304925"/>
            <a:chExt cx="2136597" cy="488352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D461F5A-8B7B-4499-94B3-770AF3B9928F}"/>
                </a:ext>
              </a:extLst>
            </p:cNvPr>
            <p:cNvSpPr/>
            <p:nvPr/>
          </p:nvSpPr>
          <p:spPr>
            <a:xfrm>
              <a:off x="7212641" y="1304925"/>
              <a:ext cx="2136597" cy="48835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1A50513-03D6-468D-8C7C-50C32DFD9A6F}"/>
                </a:ext>
              </a:extLst>
            </p:cNvPr>
            <p:cNvSpPr txBox="1"/>
            <p:nvPr/>
          </p:nvSpPr>
          <p:spPr>
            <a:xfrm>
              <a:off x="7676254" y="1312205"/>
              <a:ext cx="1209370" cy="36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STRATEGIC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02B639B-C857-4986-97F7-4377CD40D7FB}"/>
              </a:ext>
            </a:extLst>
          </p:cNvPr>
          <p:cNvSpPr txBox="1"/>
          <p:nvPr/>
        </p:nvSpPr>
        <p:spPr>
          <a:xfrm>
            <a:off x="7558101" y="3057899"/>
            <a:ext cx="1927401" cy="54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spcAft>
                <a:spcPts val="60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Risk management process (PPRR)*</a:t>
            </a:r>
          </a:p>
        </p:txBody>
      </p:sp>
    </p:spTree>
    <p:extLst>
      <p:ext uri="{BB962C8B-B14F-4D97-AF65-F5344CB8AC3E}">
        <p14:creationId xmlns:p14="http://schemas.microsoft.com/office/powerpoint/2010/main" val="3081279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E82FF8D3-4DD0-41EF-B132-70561BC85E01}"/>
              </a:ext>
            </a:extLst>
          </p:cNvPr>
          <p:cNvGrpSpPr/>
          <p:nvPr/>
        </p:nvGrpSpPr>
        <p:grpSpPr>
          <a:xfrm>
            <a:off x="5089819" y="1319485"/>
            <a:ext cx="2136597" cy="4883529"/>
            <a:chOff x="7212641" y="1304925"/>
            <a:chExt cx="2136597" cy="4883529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C2B302D-DCEE-45D7-8F99-4B21BE02716A}"/>
                </a:ext>
              </a:extLst>
            </p:cNvPr>
            <p:cNvSpPr/>
            <p:nvPr/>
          </p:nvSpPr>
          <p:spPr>
            <a:xfrm>
              <a:off x="7212641" y="1304925"/>
              <a:ext cx="2136597" cy="48835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21571DD-FFA3-450F-B044-652AB164CC83}"/>
                </a:ext>
              </a:extLst>
            </p:cNvPr>
            <p:cNvSpPr txBox="1"/>
            <p:nvPr/>
          </p:nvSpPr>
          <p:spPr>
            <a:xfrm>
              <a:off x="7676254" y="1312205"/>
              <a:ext cx="1209370" cy="36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STRATEGIC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BDDAF95-6F65-4B79-B512-8D684B06B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Activities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BB4C8B5-09D7-47DA-9216-89A13B8EA662}"/>
              </a:ext>
            </a:extLst>
          </p:cNvPr>
          <p:cNvGrpSpPr/>
          <p:nvPr/>
        </p:nvGrpSpPr>
        <p:grpSpPr>
          <a:xfrm>
            <a:off x="334963" y="1312205"/>
            <a:ext cx="2136597" cy="4883529"/>
            <a:chOff x="1055180" y="1308611"/>
            <a:chExt cx="2136597" cy="4883529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B0DE479-22A5-4083-9DCF-2106624ECA5B}"/>
                </a:ext>
              </a:extLst>
            </p:cNvPr>
            <p:cNvGrpSpPr/>
            <p:nvPr/>
          </p:nvGrpSpPr>
          <p:grpSpPr>
            <a:xfrm>
              <a:off x="1055180" y="1308611"/>
              <a:ext cx="2136597" cy="4883529"/>
              <a:chOff x="1129943" y="997656"/>
              <a:chExt cx="2136597" cy="5564169"/>
            </a:xfrm>
          </p:grpSpPr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095905D2-2D5A-4159-ACAD-A23A531DA1A6}"/>
                  </a:ext>
                </a:extLst>
              </p:cNvPr>
              <p:cNvSpPr/>
              <p:nvPr/>
            </p:nvSpPr>
            <p:spPr>
              <a:xfrm>
                <a:off x="1129943" y="997656"/>
                <a:ext cx="2136597" cy="5564169"/>
              </a:xfrm>
              <a:prstGeom prst="rect">
                <a:avLst/>
              </a:prstGeom>
              <a:solidFill>
                <a:srgbClr val="7030A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/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C101555E-D03E-4A5A-8BF1-A21362E56881}"/>
                  </a:ext>
                </a:extLst>
              </p:cNvPr>
              <p:cNvSpPr txBox="1"/>
              <p:nvPr/>
            </p:nvSpPr>
            <p:spPr>
              <a:xfrm>
                <a:off x="1603302" y="1005951"/>
                <a:ext cx="1209370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STRATEGIC</a:t>
                </a:r>
              </a:p>
            </p:txBody>
          </p:sp>
        </p:grpSp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73B47845-04B6-4928-91B6-27FC77291F8D}"/>
                </a:ext>
              </a:extLst>
            </p:cNvPr>
            <p:cNvSpPr/>
            <p:nvPr/>
          </p:nvSpPr>
          <p:spPr>
            <a:xfrm>
              <a:off x="1223478" y="3104900"/>
              <a:ext cx="1800000" cy="108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Strategic &amp; business planning*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D14BE884-A011-4CDE-A2A5-9ADE1722F9E6}"/>
              </a:ext>
            </a:extLst>
          </p:cNvPr>
          <p:cNvSpPr txBox="1"/>
          <p:nvPr/>
        </p:nvSpPr>
        <p:spPr>
          <a:xfrm>
            <a:off x="5194416" y="2343001"/>
            <a:ext cx="1927401" cy="2324692"/>
          </a:xfrm>
          <a:prstGeom prst="roundRect">
            <a:avLst/>
          </a:prstGeom>
          <a:solidFill>
            <a:srgbClr val="E1ADD5"/>
          </a:solidFill>
          <a:ln>
            <a:solidFill>
              <a:srgbClr val="E1AD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algn="ctr">
              <a:spcAft>
                <a:spcPts val="60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Financial</a:t>
            </a:r>
          </a:p>
          <a:p>
            <a:r>
              <a:rPr lang="en-GB" dirty="0"/>
              <a:t>Corporate Risk</a:t>
            </a:r>
          </a:p>
          <a:p>
            <a:r>
              <a:rPr lang="en-GB" dirty="0"/>
              <a:t>Organisational performance management</a:t>
            </a:r>
          </a:p>
          <a:p>
            <a:r>
              <a:rPr lang="en-GB" dirty="0"/>
              <a:t>Change management </a:t>
            </a:r>
          </a:p>
          <a:p>
            <a:r>
              <a:rPr lang="en-GB" dirty="0"/>
              <a:t>Organisational learning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4B1EF1C-C42C-480B-B395-95FB4CC7034D}"/>
              </a:ext>
            </a:extLst>
          </p:cNvPr>
          <p:cNvSpPr/>
          <p:nvPr/>
        </p:nvSpPr>
        <p:spPr>
          <a:xfrm>
            <a:off x="2746422" y="1304925"/>
            <a:ext cx="2136597" cy="48835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E72E0C-96D4-4B41-A190-A07BCBF3E188}"/>
              </a:ext>
            </a:extLst>
          </p:cNvPr>
          <p:cNvSpPr txBox="1"/>
          <p:nvPr/>
        </p:nvSpPr>
        <p:spPr>
          <a:xfrm>
            <a:off x="2914721" y="1312205"/>
            <a:ext cx="1799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STRATEGIC</a:t>
            </a:r>
            <a:endParaRPr lang="en-GB" sz="1200" b="1" dirty="0">
              <a:solidFill>
                <a:schemeClr val="bg1"/>
              </a:solidFill>
            </a:endParaRP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33001151-9407-48CE-8BD7-FEBAD4B8F2EF}"/>
              </a:ext>
            </a:extLst>
          </p:cNvPr>
          <p:cNvSpPr/>
          <p:nvPr/>
        </p:nvSpPr>
        <p:spPr>
          <a:xfrm>
            <a:off x="2914721" y="2395302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Corporate planning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DE1FC8D7-5AFC-4558-9BC1-75D2F6900870}"/>
              </a:ext>
            </a:extLst>
          </p:cNvPr>
          <p:cNvSpPr/>
          <p:nvPr/>
        </p:nvSpPr>
        <p:spPr>
          <a:xfrm>
            <a:off x="2914721" y="3057899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Risk management planning*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2345BBAA-92CD-49ED-A050-FB978EF3A531}"/>
              </a:ext>
            </a:extLst>
          </p:cNvPr>
          <p:cNvSpPr/>
          <p:nvPr/>
        </p:nvSpPr>
        <p:spPr>
          <a:xfrm>
            <a:off x="2914721" y="3720496"/>
            <a:ext cx="1799999" cy="5400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Workforce planning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BB7271F-04BE-4D1C-A6F8-28AA294230C4}"/>
              </a:ext>
            </a:extLst>
          </p:cNvPr>
          <p:cNvSpPr/>
          <p:nvPr/>
        </p:nvSpPr>
        <p:spPr>
          <a:xfrm>
            <a:off x="2914721" y="4383092"/>
            <a:ext cx="1799999" cy="540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dk1"/>
                </a:solidFill>
              </a:rPr>
              <a:t>Business continuity planning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92D460F6-008C-4740-9A5D-D3BE167FF7E7}"/>
              </a:ext>
            </a:extLst>
          </p:cNvPr>
          <p:cNvGrpSpPr/>
          <p:nvPr/>
        </p:nvGrpSpPr>
        <p:grpSpPr>
          <a:xfrm>
            <a:off x="7453504" y="1319485"/>
            <a:ext cx="2136597" cy="4883529"/>
            <a:chOff x="7212641" y="1304925"/>
            <a:chExt cx="2136597" cy="4883529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D461F5A-8B7B-4499-94B3-770AF3B9928F}"/>
                </a:ext>
              </a:extLst>
            </p:cNvPr>
            <p:cNvSpPr/>
            <p:nvPr/>
          </p:nvSpPr>
          <p:spPr>
            <a:xfrm>
              <a:off x="7212641" y="1304925"/>
              <a:ext cx="2136597" cy="48835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1A50513-03D6-468D-8C7C-50C32DFD9A6F}"/>
                </a:ext>
              </a:extLst>
            </p:cNvPr>
            <p:cNvSpPr txBox="1"/>
            <p:nvPr/>
          </p:nvSpPr>
          <p:spPr>
            <a:xfrm>
              <a:off x="7676254" y="1312205"/>
              <a:ext cx="1209370" cy="36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STRATEGIC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02B639B-C857-4986-97F7-4377CD40D7FB}"/>
              </a:ext>
            </a:extLst>
          </p:cNvPr>
          <p:cNvSpPr txBox="1"/>
          <p:nvPr/>
        </p:nvSpPr>
        <p:spPr>
          <a:xfrm>
            <a:off x="7558101" y="3057899"/>
            <a:ext cx="1927401" cy="540000"/>
          </a:xfrm>
          <a:prstGeom prst="roundRect">
            <a:avLst/>
          </a:prstGeom>
          <a:solidFill>
            <a:srgbClr val="E1ADD5"/>
          </a:solidFill>
          <a:ln>
            <a:solidFill>
              <a:srgbClr val="E1AD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>
            <a:defPPr>
              <a:defRPr lang="en-US"/>
            </a:defPPr>
            <a:lvl1pPr algn="ctr">
              <a:spcAft>
                <a:spcPts val="60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Risk management process (PPRR)*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578ECAF-BB2B-49F8-8F34-FF4C9DFF5171}"/>
              </a:ext>
            </a:extLst>
          </p:cNvPr>
          <p:cNvGrpSpPr/>
          <p:nvPr/>
        </p:nvGrpSpPr>
        <p:grpSpPr>
          <a:xfrm>
            <a:off x="9720440" y="1304924"/>
            <a:ext cx="2136597" cy="4883529"/>
            <a:chOff x="7212641" y="1304925"/>
            <a:chExt cx="2136597" cy="4883529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DFA2FF2-138C-4F77-A88A-35973AEAD3C5}"/>
                </a:ext>
              </a:extLst>
            </p:cNvPr>
            <p:cNvSpPr/>
            <p:nvPr/>
          </p:nvSpPr>
          <p:spPr>
            <a:xfrm>
              <a:off x="7212641" y="1304925"/>
              <a:ext cx="2136597" cy="4883529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C887F70-3348-4829-AD28-31BF279AF4E0}"/>
                </a:ext>
              </a:extLst>
            </p:cNvPr>
            <p:cNvSpPr txBox="1"/>
            <p:nvPr/>
          </p:nvSpPr>
          <p:spPr>
            <a:xfrm>
              <a:off x="7676254" y="1312205"/>
              <a:ext cx="1209370" cy="3684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STRATEGIC</a:t>
              </a: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B86968B2-E6A6-414F-86EA-C3E080FDBB00}"/>
              </a:ext>
            </a:extLst>
          </p:cNvPr>
          <p:cNvSpPr txBox="1"/>
          <p:nvPr/>
        </p:nvSpPr>
        <p:spPr>
          <a:xfrm>
            <a:off x="9919308" y="3720496"/>
            <a:ext cx="1738860" cy="19684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en-US"/>
            </a:defPPr>
            <a:lvl1pPr algn="ctr">
              <a:spcAft>
                <a:spcPts val="600"/>
              </a:spcAft>
              <a:defRPr sz="1400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Operational employees</a:t>
            </a:r>
          </a:p>
          <a:p>
            <a:r>
              <a:rPr lang="en-GB" dirty="0"/>
              <a:t>Non-operational employees</a:t>
            </a:r>
          </a:p>
          <a:p>
            <a:r>
              <a:rPr lang="en-GB" dirty="0"/>
              <a:t>On-Call employees*</a:t>
            </a:r>
          </a:p>
          <a:p>
            <a:r>
              <a:rPr lang="en-GB" dirty="0"/>
              <a:t>Volunteers</a:t>
            </a:r>
          </a:p>
        </p:txBody>
      </p:sp>
    </p:spTree>
    <p:extLst>
      <p:ext uri="{BB962C8B-B14F-4D97-AF65-F5344CB8AC3E}">
        <p14:creationId xmlns:p14="http://schemas.microsoft.com/office/powerpoint/2010/main" val="111887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A49A8434-BC7B-413B-A39B-A83C4487EE63}"/>
              </a:ext>
            </a:extLst>
          </p:cNvPr>
          <p:cNvSpPr/>
          <p:nvPr/>
        </p:nvSpPr>
        <p:spPr>
          <a:xfrm>
            <a:off x="5081149" y="1315887"/>
            <a:ext cx="2263032" cy="4884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6A334F-D5E5-4337-9A35-9BC158DC3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8430"/>
            <a:ext cx="12192000" cy="800101"/>
          </a:xfrm>
        </p:spPr>
        <p:txBody>
          <a:bodyPr/>
          <a:lstStyle/>
          <a:p>
            <a:r>
              <a:rPr lang="en-GB" dirty="0"/>
              <a:t>Cultural activities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DB0AD6C-1593-45F6-8011-09F38B41F014}"/>
              </a:ext>
            </a:extLst>
          </p:cNvPr>
          <p:cNvGrpSpPr/>
          <p:nvPr/>
        </p:nvGrpSpPr>
        <p:grpSpPr>
          <a:xfrm>
            <a:off x="334963" y="1304925"/>
            <a:ext cx="2263031" cy="4895008"/>
            <a:chOff x="3456580" y="994448"/>
            <a:chExt cx="2263031" cy="5564169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13E9119-250F-418A-BDEB-4BB7034DB87F}"/>
                </a:ext>
              </a:extLst>
            </p:cNvPr>
            <p:cNvSpPr/>
            <p:nvPr/>
          </p:nvSpPr>
          <p:spPr>
            <a:xfrm>
              <a:off x="3456580" y="994448"/>
              <a:ext cx="2263031" cy="556416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9F5BD307-3364-4807-ACBC-93B9EFD74BEA}"/>
                </a:ext>
              </a:extLst>
            </p:cNvPr>
            <p:cNvSpPr txBox="1"/>
            <p:nvPr/>
          </p:nvSpPr>
          <p:spPr>
            <a:xfrm>
              <a:off x="4036906" y="1005951"/>
              <a:ext cx="1169616" cy="4198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bg1"/>
                  </a:solidFill>
                </a:rPr>
                <a:t>CULTURAL</a:t>
              </a:r>
            </a:p>
          </p:txBody>
        </p:sp>
      </p:grp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FC0C5BA-0CDE-4869-8D07-5268DB02E2E4}"/>
              </a:ext>
            </a:extLst>
          </p:cNvPr>
          <p:cNvSpPr/>
          <p:nvPr/>
        </p:nvSpPr>
        <p:spPr>
          <a:xfrm>
            <a:off x="580133" y="2997246"/>
            <a:ext cx="180000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Leadership*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69F2027-F1F7-4BBD-BF5D-F02E209091DC}"/>
              </a:ext>
            </a:extLst>
          </p:cNvPr>
          <p:cNvSpPr/>
          <p:nvPr/>
        </p:nvSpPr>
        <p:spPr>
          <a:xfrm>
            <a:off x="580133" y="4247260"/>
            <a:ext cx="180000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Health &amp; wellbeing*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1A84DC78-9128-4DD4-9239-1D22F3B7B686}"/>
              </a:ext>
            </a:extLst>
          </p:cNvPr>
          <p:cNvSpPr/>
          <p:nvPr/>
        </p:nvSpPr>
        <p:spPr>
          <a:xfrm>
            <a:off x="580133" y="2372239"/>
            <a:ext cx="180000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Equality, diversity &amp; inclusion*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D23C7EE-0FD8-4446-AF65-23249FC22414}"/>
              </a:ext>
            </a:extLst>
          </p:cNvPr>
          <p:cNvSpPr/>
          <p:nvPr/>
        </p:nvSpPr>
        <p:spPr>
          <a:xfrm>
            <a:off x="580133" y="1747232"/>
            <a:ext cx="180000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Ethics, behaviours &amp; values *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FD7C704-B78A-47CC-834D-BBAB64B0B460}"/>
              </a:ext>
            </a:extLst>
          </p:cNvPr>
          <p:cNvSpPr/>
          <p:nvPr/>
        </p:nvSpPr>
        <p:spPr>
          <a:xfrm>
            <a:off x="580133" y="3622253"/>
            <a:ext cx="180000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Engagement &amp; consultation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3C6F2A5-AFA8-47F7-B2DC-7B46CAD56593}"/>
              </a:ext>
            </a:extLst>
          </p:cNvPr>
          <p:cNvSpPr/>
          <p:nvPr/>
        </p:nvSpPr>
        <p:spPr>
          <a:xfrm>
            <a:off x="580133" y="4872267"/>
            <a:ext cx="180000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Environment &amp; sustainability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6544C05-B600-44C7-B2ED-A25B21CF0EFA}"/>
              </a:ext>
            </a:extLst>
          </p:cNvPr>
          <p:cNvSpPr/>
          <p:nvPr/>
        </p:nvSpPr>
        <p:spPr>
          <a:xfrm>
            <a:off x="580133" y="5497272"/>
            <a:ext cx="1800000" cy="576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Collaboration &amp; strategic partnerships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21BF2C3-7295-4A9F-9422-1CE4B7AD0AE4}"/>
              </a:ext>
            </a:extLst>
          </p:cNvPr>
          <p:cNvSpPr/>
          <p:nvPr/>
        </p:nvSpPr>
        <p:spPr>
          <a:xfrm>
            <a:off x="2705975" y="1315046"/>
            <a:ext cx="2263032" cy="4884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A783DAA-EBD3-402D-89E0-83AC33CBD34E}"/>
              </a:ext>
            </a:extLst>
          </p:cNvPr>
          <p:cNvSpPr/>
          <p:nvPr/>
        </p:nvSpPr>
        <p:spPr>
          <a:xfrm>
            <a:off x="2909426" y="1745455"/>
            <a:ext cx="185613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Ethics, behaviours &amp; values *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1AF32E85-39F1-4D58-8E61-A997B4D78F9F}"/>
              </a:ext>
            </a:extLst>
          </p:cNvPr>
          <p:cNvSpPr/>
          <p:nvPr/>
        </p:nvSpPr>
        <p:spPr>
          <a:xfrm>
            <a:off x="2933577" y="3835156"/>
            <a:ext cx="1856131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Equality, diversity &amp; inclusion*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7051059-31D9-4107-A736-7008682D2082}"/>
              </a:ext>
            </a:extLst>
          </p:cNvPr>
          <p:cNvGrpSpPr/>
          <p:nvPr/>
        </p:nvGrpSpPr>
        <p:grpSpPr>
          <a:xfrm>
            <a:off x="5302005" y="3832381"/>
            <a:ext cx="1856131" cy="1904399"/>
            <a:chOff x="5302005" y="3658201"/>
            <a:chExt cx="1856131" cy="190439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054341B5-7D91-469F-87C7-C92480E7437E}"/>
                </a:ext>
              </a:extLst>
            </p:cNvPr>
            <p:cNvSpPr txBox="1"/>
            <p:nvPr/>
          </p:nvSpPr>
          <p:spPr>
            <a:xfrm>
              <a:off x="5302005" y="3795234"/>
              <a:ext cx="1856131" cy="1767366"/>
            </a:xfrm>
            <a:prstGeom prst="roundRect">
              <a:avLst/>
            </a:prstGeom>
            <a:solidFill>
              <a:schemeClr val="accent5"/>
            </a:solidFill>
          </p:spPr>
          <p:txBody>
            <a:bodyPr wrap="square" rtlCol="0" anchor="b">
              <a:noAutofit/>
            </a:bodyPr>
            <a:lstStyle/>
            <a:p>
              <a:pPr algn="ctr"/>
              <a:r>
                <a:rPr lang="en-GB" sz="1400" dirty="0"/>
                <a:t>Internal </a:t>
              </a:r>
            </a:p>
            <a:p>
              <a:pPr algn="ctr"/>
              <a:r>
                <a:rPr lang="en-GB" sz="1400" dirty="0"/>
                <a:t>External</a:t>
              </a:r>
            </a:p>
            <a:p>
              <a:pPr algn="ctr"/>
              <a:r>
                <a:rPr lang="en-GB" sz="1400" dirty="0"/>
                <a:t>Formal</a:t>
              </a:r>
            </a:p>
            <a:p>
              <a:pPr algn="ctr"/>
              <a:r>
                <a:rPr lang="en-GB" sz="1400" dirty="0"/>
                <a:t>Informal</a:t>
              </a:r>
            </a:p>
            <a:p>
              <a:pPr algn="ctr"/>
              <a:r>
                <a:rPr lang="en-GB" sz="1400" dirty="0"/>
                <a:t>Stakeholder management</a:t>
              </a:r>
            </a:p>
          </p:txBody>
        </p:sp>
        <p:sp>
          <p:nvSpPr>
            <p:cNvPr id="48" name="Rectangle: Rounded Corners 47">
              <a:extLst>
                <a:ext uri="{FF2B5EF4-FFF2-40B4-BE49-F238E27FC236}">
                  <a16:creationId xmlns:a16="http://schemas.microsoft.com/office/drawing/2014/main" id="{AB9226B2-D570-4034-9548-49E590223521}"/>
                </a:ext>
              </a:extLst>
            </p:cNvPr>
            <p:cNvSpPr/>
            <p:nvPr/>
          </p:nvSpPr>
          <p:spPr>
            <a:xfrm>
              <a:off x="5302005" y="3658201"/>
              <a:ext cx="1856131" cy="468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Engagement &amp; consultation</a:t>
              </a:r>
            </a:p>
          </p:txBody>
        </p:sp>
      </p:grp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E213F0CF-ECAA-47E6-8E1A-646A1749AAE5}"/>
              </a:ext>
            </a:extLst>
          </p:cNvPr>
          <p:cNvSpPr/>
          <p:nvPr/>
        </p:nvSpPr>
        <p:spPr>
          <a:xfrm>
            <a:off x="5284600" y="1730385"/>
            <a:ext cx="1856131" cy="485781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Leadership*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0FB783-E832-4220-9F36-CF2FD49A27AE}"/>
              </a:ext>
            </a:extLst>
          </p:cNvPr>
          <p:cNvSpPr/>
          <p:nvPr/>
        </p:nvSpPr>
        <p:spPr>
          <a:xfrm>
            <a:off x="7459741" y="1304925"/>
            <a:ext cx="2263032" cy="4884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F594D3E-3769-4153-A9D6-4E0CD49543F5}"/>
              </a:ext>
            </a:extLst>
          </p:cNvPr>
          <p:cNvSpPr txBox="1"/>
          <p:nvPr/>
        </p:nvSpPr>
        <p:spPr>
          <a:xfrm>
            <a:off x="7689062" y="2041510"/>
            <a:ext cx="1804391" cy="1598161"/>
          </a:xfrm>
          <a:prstGeom prst="roundRect">
            <a:avLst/>
          </a:prstGeom>
          <a:solidFill>
            <a:schemeClr val="accent5"/>
          </a:solidFill>
        </p:spPr>
        <p:txBody>
          <a:bodyPr wrap="square" rtlCol="0" anchor="b">
            <a:noAutofit/>
          </a:bodyPr>
          <a:lstStyle/>
          <a:p>
            <a:pPr algn="ctr"/>
            <a:r>
              <a:rPr lang="en-GB" sz="1400" dirty="0"/>
              <a:t>Counselling</a:t>
            </a:r>
          </a:p>
          <a:p>
            <a:pPr algn="ctr"/>
            <a:r>
              <a:rPr lang="en-GB" sz="1400" dirty="0"/>
              <a:t>Occupational Health*</a:t>
            </a:r>
          </a:p>
          <a:p>
            <a:pPr algn="ctr"/>
            <a:r>
              <a:rPr lang="en-GB" sz="1400" dirty="0"/>
              <a:t>Health &amp; Safety</a:t>
            </a:r>
          </a:p>
          <a:p>
            <a:pPr algn="ctr"/>
            <a:r>
              <a:rPr lang="en-GB" sz="1400" dirty="0"/>
              <a:t>accident management*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9D2AD14-C1B3-43DE-AA71-E9B9B6DD8DB7}"/>
              </a:ext>
            </a:extLst>
          </p:cNvPr>
          <p:cNvSpPr/>
          <p:nvPr/>
        </p:nvSpPr>
        <p:spPr>
          <a:xfrm>
            <a:off x="7689064" y="1730385"/>
            <a:ext cx="1800000" cy="48307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Health &amp; wellbeing*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6CA6B10D-0344-41DD-BAC2-4456AF098205}"/>
              </a:ext>
            </a:extLst>
          </p:cNvPr>
          <p:cNvSpPr/>
          <p:nvPr/>
        </p:nvSpPr>
        <p:spPr>
          <a:xfrm>
            <a:off x="7693453" y="3832381"/>
            <a:ext cx="1800000" cy="468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Environment &amp; sustainability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47EFCB5-4AD9-4643-9E4E-DE2C7579D4A3}"/>
              </a:ext>
            </a:extLst>
          </p:cNvPr>
          <p:cNvSpPr/>
          <p:nvPr/>
        </p:nvSpPr>
        <p:spPr>
          <a:xfrm>
            <a:off x="9828169" y="1315887"/>
            <a:ext cx="2263032" cy="4884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897ED25-D68A-4FCA-8261-6D2F100D8950}"/>
              </a:ext>
            </a:extLst>
          </p:cNvPr>
          <p:cNvSpPr/>
          <p:nvPr/>
        </p:nvSpPr>
        <p:spPr>
          <a:xfrm>
            <a:off x="2702943" y="1293121"/>
            <a:ext cx="9388258" cy="30146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GB" b="1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911DC67-D0F6-40E8-A2E9-119CA726A6CF}"/>
              </a:ext>
            </a:extLst>
          </p:cNvPr>
          <p:cNvSpPr txBox="1"/>
          <p:nvPr/>
        </p:nvSpPr>
        <p:spPr>
          <a:xfrm>
            <a:off x="6575657" y="1331052"/>
            <a:ext cx="1642830" cy="289664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CULTURAL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DD383BE3-7CDF-46C9-8E54-9A6CB8A12CFB}"/>
              </a:ext>
            </a:extLst>
          </p:cNvPr>
          <p:cNvSpPr/>
          <p:nvPr/>
        </p:nvSpPr>
        <p:spPr>
          <a:xfrm>
            <a:off x="10059685" y="1750539"/>
            <a:ext cx="1800000" cy="576000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6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6">
                  <a:lumMod val="20000"/>
                  <a:lumOff val="8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/>
              <a:t>Collaboration &amp; strategic partnerships</a:t>
            </a:r>
          </a:p>
        </p:txBody>
      </p:sp>
    </p:spTree>
    <p:extLst>
      <p:ext uri="{BB962C8B-B14F-4D97-AF65-F5344CB8AC3E}">
        <p14:creationId xmlns:p14="http://schemas.microsoft.com/office/powerpoint/2010/main" val="325153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3A39-24AA-4D77-890A-A8814135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Enabling activities - People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E34E87F-564A-45E2-AC03-08847099D404}"/>
              </a:ext>
            </a:extLst>
          </p:cNvPr>
          <p:cNvSpPr/>
          <p:nvPr/>
        </p:nvSpPr>
        <p:spPr>
          <a:xfrm>
            <a:off x="7463910" y="4163742"/>
            <a:ext cx="1392042" cy="901727"/>
          </a:xfrm>
          <a:custGeom>
            <a:avLst/>
            <a:gdLst>
              <a:gd name="connsiteX0" fmla="*/ 0 w 1392042"/>
              <a:gd name="connsiteY0" fmla="*/ 90173 h 901727"/>
              <a:gd name="connsiteX1" fmla="*/ 90173 w 1392042"/>
              <a:gd name="connsiteY1" fmla="*/ 0 h 901727"/>
              <a:gd name="connsiteX2" fmla="*/ 1301869 w 1392042"/>
              <a:gd name="connsiteY2" fmla="*/ 0 h 901727"/>
              <a:gd name="connsiteX3" fmla="*/ 1392042 w 1392042"/>
              <a:gd name="connsiteY3" fmla="*/ 90173 h 901727"/>
              <a:gd name="connsiteX4" fmla="*/ 1392042 w 1392042"/>
              <a:gd name="connsiteY4" fmla="*/ 811554 h 901727"/>
              <a:gd name="connsiteX5" fmla="*/ 1301869 w 1392042"/>
              <a:gd name="connsiteY5" fmla="*/ 901727 h 901727"/>
              <a:gd name="connsiteX6" fmla="*/ 90173 w 1392042"/>
              <a:gd name="connsiteY6" fmla="*/ 901727 h 901727"/>
              <a:gd name="connsiteX7" fmla="*/ 0 w 1392042"/>
              <a:gd name="connsiteY7" fmla="*/ 811554 h 901727"/>
              <a:gd name="connsiteX8" fmla="*/ 0 w 1392042"/>
              <a:gd name="connsiteY8" fmla="*/ 90173 h 90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2042" h="901727">
                <a:moveTo>
                  <a:pt x="0" y="90173"/>
                </a:moveTo>
                <a:cubicBezTo>
                  <a:pt x="0" y="40372"/>
                  <a:pt x="40372" y="0"/>
                  <a:pt x="90173" y="0"/>
                </a:cubicBezTo>
                <a:lnTo>
                  <a:pt x="1301869" y="0"/>
                </a:lnTo>
                <a:cubicBezTo>
                  <a:pt x="1351670" y="0"/>
                  <a:pt x="1392042" y="40372"/>
                  <a:pt x="1392042" y="90173"/>
                </a:cubicBezTo>
                <a:lnTo>
                  <a:pt x="1392042" y="811554"/>
                </a:lnTo>
                <a:cubicBezTo>
                  <a:pt x="1392042" y="861355"/>
                  <a:pt x="1351670" y="901727"/>
                  <a:pt x="1301869" y="901727"/>
                </a:cubicBezTo>
                <a:lnTo>
                  <a:pt x="90173" y="901727"/>
                </a:lnTo>
                <a:cubicBezTo>
                  <a:pt x="40372" y="901727"/>
                  <a:pt x="0" y="861355"/>
                  <a:pt x="0" y="811554"/>
                </a:cubicBezTo>
                <a:lnTo>
                  <a:pt x="0" y="90173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6961" tIns="374780" rIns="149348" bIns="149348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GB" sz="2700" kern="120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FBB407E8-7634-46AE-BEE5-04D3F40C703B}"/>
              </a:ext>
            </a:extLst>
          </p:cNvPr>
          <p:cNvSpPr/>
          <p:nvPr/>
        </p:nvSpPr>
        <p:spPr>
          <a:xfrm>
            <a:off x="5192684" y="4163742"/>
            <a:ext cx="1392042" cy="901727"/>
          </a:xfrm>
          <a:custGeom>
            <a:avLst/>
            <a:gdLst>
              <a:gd name="connsiteX0" fmla="*/ 0 w 1392042"/>
              <a:gd name="connsiteY0" fmla="*/ 90173 h 901727"/>
              <a:gd name="connsiteX1" fmla="*/ 90173 w 1392042"/>
              <a:gd name="connsiteY1" fmla="*/ 0 h 901727"/>
              <a:gd name="connsiteX2" fmla="*/ 1301869 w 1392042"/>
              <a:gd name="connsiteY2" fmla="*/ 0 h 901727"/>
              <a:gd name="connsiteX3" fmla="*/ 1392042 w 1392042"/>
              <a:gd name="connsiteY3" fmla="*/ 90173 h 901727"/>
              <a:gd name="connsiteX4" fmla="*/ 1392042 w 1392042"/>
              <a:gd name="connsiteY4" fmla="*/ 811554 h 901727"/>
              <a:gd name="connsiteX5" fmla="*/ 1301869 w 1392042"/>
              <a:gd name="connsiteY5" fmla="*/ 901727 h 901727"/>
              <a:gd name="connsiteX6" fmla="*/ 90173 w 1392042"/>
              <a:gd name="connsiteY6" fmla="*/ 901727 h 901727"/>
              <a:gd name="connsiteX7" fmla="*/ 0 w 1392042"/>
              <a:gd name="connsiteY7" fmla="*/ 811554 h 901727"/>
              <a:gd name="connsiteX8" fmla="*/ 0 w 1392042"/>
              <a:gd name="connsiteY8" fmla="*/ 90173 h 90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2042" h="901727">
                <a:moveTo>
                  <a:pt x="0" y="90173"/>
                </a:moveTo>
                <a:cubicBezTo>
                  <a:pt x="0" y="40372"/>
                  <a:pt x="40372" y="0"/>
                  <a:pt x="90173" y="0"/>
                </a:cubicBezTo>
                <a:lnTo>
                  <a:pt x="1301869" y="0"/>
                </a:lnTo>
                <a:cubicBezTo>
                  <a:pt x="1351670" y="0"/>
                  <a:pt x="1392042" y="40372"/>
                  <a:pt x="1392042" y="90173"/>
                </a:cubicBezTo>
                <a:lnTo>
                  <a:pt x="1392042" y="811554"/>
                </a:lnTo>
                <a:cubicBezTo>
                  <a:pt x="1392042" y="861355"/>
                  <a:pt x="1351670" y="901727"/>
                  <a:pt x="1301869" y="901727"/>
                </a:cubicBezTo>
                <a:lnTo>
                  <a:pt x="90173" y="901727"/>
                </a:lnTo>
                <a:cubicBezTo>
                  <a:pt x="40372" y="901727"/>
                  <a:pt x="0" y="861355"/>
                  <a:pt x="0" y="811554"/>
                </a:cubicBezTo>
                <a:lnTo>
                  <a:pt x="0" y="90173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48" tIns="374780" rIns="566961" bIns="149348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GB" sz="2700" kern="1200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36BD391-3D85-4854-A47B-132D78BFD4B1}"/>
              </a:ext>
            </a:extLst>
          </p:cNvPr>
          <p:cNvSpPr/>
          <p:nvPr/>
        </p:nvSpPr>
        <p:spPr>
          <a:xfrm>
            <a:off x="7463910" y="2247571"/>
            <a:ext cx="1392042" cy="901727"/>
          </a:xfrm>
          <a:custGeom>
            <a:avLst/>
            <a:gdLst>
              <a:gd name="connsiteX0" fmla="*/ 0 w 1392042"/>
              <a:gd name="connsiteY0" fmla="*/ 90173 h 901727"/>
              <a:gd name="connsiteX1" fmla="*/ 90173 w 1392042"/>
              <a:gd name="connsiteY1" fmla="*/ 0 h 901727"/>
              <a:gd name="connsiteX2" fmla="*/ 1301869 w 1392042"/>
              <a:gd name="connsiteY2" fmla="*/ 0 h 901727"/>
              <a:gd name="connsiteX3" fmla="*/ 1392042 w 1392042"/>
              <a:gd name="connsiteY3" fmla="*/ 90173 h 901727"/>
              <a:gd name="connsiteX4" fmla="*/ 1392042 w 1392042"/>
              <a:gd name="connsiteY4" fmla="*/ 811554 h 901727"/>
              <a:gd name="connsiteX5" fmla="*/ 1301869 w 1392042"/>
              <a:gd name="connsiteY5" fmla="*/ 901727 h 901727"/>
              <a:gd name="connsiteX6" fmla="*/ 90173 w 1392042"/>
              <a:gd name="connsiteY6" fmla="*/ 901727 h 901727"/>
              <a:gd name="connsiteX7" fmla="*/ 0 w 1392042"/>
              <a:gd name="connsiteY7" fmla="*/ 811554 h 901727"/>
              <a:gd name="connsiteX8" fmla="*/ 0 w 1392042"/>
              <a:gd name="connsiteY8" fmla="*/ 90173 h 90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2042" h="901727">
                <a:moveTo>
                  <a:pt x="0" y="90173"/>
                </a:moveTo>
                <a:cubicBezTo>
                  <a:pt x="0" y="40372"/>
                  <a:pt x="40372" y="0"/>
                  <a:pt x="90173" y="0"/>
                </a:cubicBezTo>
                <a:lnTo>
                  <a:pt x="1301869" y="0"/>
                </a:lnTo>
                <a:cubicBezTo>
                  <a:pt x="1351670" y="0"/>
                  <a:pt x="1392042" y="40372"/>
                  <a:pt x="1392042" y="90173"/>
                </a:cubicBezTo>
                <a:lnTo>
                  <a:pt x="1392042" y="811554"/>
                </a:lnTo>
                <a:cubicBezTo>
                  <a:pt x="1392042" y="861355"/>
                  <a:pt x="1351670" y="901727"/>
                  <a:pt x="1301869" y="901727"/>
                </a:cubicBezTo>
                <a:lnTo>
                  <a:pt x="90173" y="901727"/>
                </a:lnTo>
                <a:cubicBezTo>
                  <a:pt x="40372" y="901727"/>
                  <a:pt x="0" y="861355"/>
                  <a:pt x="0" y="811554"/>
                </a:cubicBezTo>
                <a:lnTo>
                  <a:pt x="0" y="90173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6961" tIns="149348" rIns="149348" bIns="374780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GB" sz="2700" kern="1200" dirty="0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5D35B57-5DE4-4B8D-940C-33292928A136}"/>
              </a:ext>
            </a:extLst>
          </p:cNvPr>
          <p:cNvSpPr/>
          <p:nvPr/>
        </p:nvSpPr>
        <p:spPr>
          <a:xfrm>
            <a:off x="5192684" y="2247571"/>
            <a:ext cx="1392042" cy="901727"/>
          </a:xfrm>
          <a:custGeom>
            <a:avLst/>
            <a:gdLst>
              <a:gd name="connsiteX0" fmla="*/ 0 w 1392042"/>
              <a:gd name="connsiteY0" fmla="*/ 90173 h 901727"/>
              <a:gd name="connsiteX1" fmla="*/ 90173 w 1392042"/>
              <a:gd name="connsiteY1" fmla="*/ 0 h 901727"/>
              <a:gd name="connsiteX2" fmla="*/ 1301869 w 1392042"/>
              <a:gd name="connsiteY2" fmla="*/ 0 h 901727"/>
              <a:gd name="connsiteX3" fmla="*/ 1392042 w 1392042"/>
              <a:gd name="connsiteY3" fmla="*/ 90173 h 901727"/>
              <a:gd name="connsiteX4" fmla="*/ 1392042 w 1392042"/>
              <a:gd name="connsiteY4" fmla="*/ 811554 h 901727"/>
              <a:gd name="connsiteX5" fmla="*/ 1301869 w 1392042"/>
              <a:gd name="connsiteY5" fmla="*/ 901727 h 901727"/>
              <a:gd name="connsiteX6" fmla="*/ 90173 w 1392042"/>
              <a:gd name="connsiteY6" fmla="*/ 901727 h 901727"/>
              <a:gd name="connsiteX7" fmla="*/ 0 w 1392042"/>
              <a:gd name="connsiteY7" fmla="*/ 811554 h 901727"/>
              <a:gd name="connsiteX8" fmla="*/ 0 w 1392042"/>
              <a:gd name="connsiteY8" fmla="*/ 90173 h 901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92042" h="901727">
                <a:moveTo>
                  <a:pt x="0" y="90173"/>
                </a:moveTo>
                <a:cubicBezTo>
                  <a:pt x="0" y="40372"/>
                  <a:pt x="40372" y="0"/>
                  <a:pt x="90173" y="0"/>
                </a:cubicBezTo>
                <a:lnTo>
                  <a:pt x="1301869" y="0"/>
                </a:lnTo>
                <a:cubicBezTo>
                  <a:pt x="1351670" y="0"/>
                  <a:pt x="1392042" y="40372"/>
                  <a:pt x="1392042" y="90173"/>
                </a:cubicBezTo>
                <a:lnTo>
                  <a:pt x="1392042" y="811554"/>
                </a:lnTo>
                <a:cubicBezTo>
                  <a:pt x="1392042" y="861355"/>
                  <a:pt x="1351670" y="901727"/>
                  <a:pt x="1301869" y="901727"/>
                </a:cubicBezTo>
                <a:lnTo>
                  <a:pt x="90173" y="901727"/>
                </a:lnTo>
                <a:cubicBezTo>
                  <a:pt x="40372" y="901727"/>
                  <a:pt x="0" y="861355"/>
                  <a:pt x="0" y="811554"/>
                </a:cubicBezTo>
                <a:lnTo>
                  <a:pt x="0" y="90173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 z="-190500" extrusionH="12700" prstMaterial="plastic">
            <a:bevelT w="50800" h="508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49348" tIns="149348" rIns="566961" bIns="374780" numCol="1" spcCol="1270" anchor="t" anchorCtr="0">
            <a:noAutofit/>
          </a:bodyPr>
          <a:lstStyle/>
          <a:p>
            <a:pPr marL="228600" lvl="1" indent="-228600" algn="l" defTabSz="12001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GB" sz="2700" kern="1200" dirty="0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5FAB897-6B6A-4FC2-8E4A-6FD03C24F1F9}"/>
              </a:ext>
            </a:extLst>
          </p:cNvPr>
          <p:cNvGrpSpPr/>
          <p:nvPr/>
        </p:nvGrpSpPr>
        <p:grpSpPr>
          <a:xfrm>
            <a:off x="334963" y="1305767"/>
            <a:ext cx="2263031" cy="4895008"/>
            <a:chOff x="5834888" y="1297132"/>
            <a:chExt cx="2263031" cy="4895008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A21C0B3E-FB97-4568-9DB2-71FF257E854A}"/>
                </a:ext>
              </a:extLst>
            </p:cNvPr>
            <p:cNvGrpSpPr/>
            <p:nvPr/>
          </p:nvGrpSpPr>
          <p:grpSpPr>
            <a:xfrm>
              <a:off x="5834888" y="1297132"/>
              <a:ext cx="2263031" cy="4895008"/>
              <a:chOff x="5909651" y="976824"/>
              <a:chExt cx="2263031" cy="5581793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6A1EB6E9-89E5-4DCD-B43A-66DEDE72DF67}"/>
                  </a:ext>
                </a:extLst>
              </p:cNvPr>
              <p:cNvSpPr/>
              <p:nvPr/>
            </p:nvSpPr>
            <p:spPr>
              <a:xfrm>
                <a:off x="5909651" y="976824"/>
                <a:ext cx="2263031" cy="5581793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5B57471-C58D-42B3-AD11-5BA077DE1225}"/>
                  </a:ext>
                </a:extLst>
              </p:cNvPr>
              <p:cNvSpPr txBox="1"/>
              <p:nvPr/>
            </p:nvSpPr>
            <p:spPr>
              <a:xfrm>
                <a:off x="6463925" y="1005951"/>
                <a:ext cx="1176925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ENABLING</a:t>
                </a:r>
              </a:p>
            </p:txBody>
          </p:sp>
        </p:grp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A749C0FB-9A13-43D7-AB71-82B1EB4A0C47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7D4C4CEA-97D0-4C9D-B1D2-C3801D7643B7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49EA795E-97AC-4D33-9537-CC3D8ACCEC01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F5F20C12-E16B-485E-8BBE-5596F2110A46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544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3A39-24AA-4D77-890A-A88141357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Enabling activities - People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A79A95-F9BC-42CA-BF78-A147B3EF9B8B}"/>
              </a:ext>
            </a:extLst>
          </p:cNvPr>
          <p:cNvGrpSpPr/>
          <p:nvPr/>
        </p:nvGrpSpPr>
        <p:grpSpPr>
          <a:xfrm>
            <a:off x="8112126" y="1300433"/>
            <a:ext cx="2393760" cy="2256516"/>
            <a:chOff x="8112126" y="1300433"/>
            <a:chExt cx="2393760" cy="2256516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C46710F-E369-4A2B-8593-FF64397E212C}"/>
                </a:ext>
              </a:extLst>
            </p:cNvPr>
            <p:cNvSpPr/>
            <p:nvPr/>
          </p:nvSpPr>
          <p:spPr>
            <a:xfrm>
              <a:off x="8112126" y="1332665"/>
              <a:ext cx="2393760" cy="22242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Recruitment &amp; selection*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Induction &amp; support*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Competencies </a:t>
              </a:r>
              <a:r>
                <a:rPr lang="en-GB" sz="1200" dirty="0" err="1"/>
                <a:t>inc</a:t>
              </a:r>
              <a:r>
                <a:rPr lang="en-GB" sz="1200" dirty="0"/>
                <a:t> fitness*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Skills acquisition &amp; maintenance*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Contracts, pensions &amp; pay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Employee &amp; industrial relations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084C727-1C3D-442E-8575-5941C423DB4B}"/>
                </a:ext>
              </a:extLst>
            </p:cNvPr>
            <p:cNvSpPr/>
            <p:nvPr/>
          </p:nvSpPr>
          <p:spPr>
            <a:xfrm>
              <a:off x="8112126" y="1300433"/>
              <a:ext cx="2379192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In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28E9003-7077-490F-B5DE-58074836BDFE}"/>
              </a:ext>
            </a:extLst>
          </p:cNvPr>
          <p:cNvGrpSpPr/>
          <p:nvPr/>
        </p:nvGrpSpPr>
        <p:grpSpPr>
          <a:xfrm>
            <a:off x="8094853" y="4282187"/>
            <a:ext cx="2393760" cy="1876950"/>
            <a:chOff x="8492364" y="4342105"/>
            <a:chExt cx="1959737" cy="187695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46A1FBDA-82EA-4970-82A7-07E96087F74A}"/>
                </a:ext>
              </a:extLst>
            </p:cNvPr>
            <p:cNvSpPr/>
            <p:nvPr/>
          </p:nvSpPr>
          <p:spPr>
            <a:xfrm>
              <a:off x="8492364" y="4452797"/>
              <a:ext cx="1959736" cy="1766258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Learning &amp; development (</a:t>
              </a:r>
              <a:r>
                <a:rPr lang="en-GB" sz="1200" dirty="0" err="1"/>
                <a:t>inc</a:t>
              </a:r>
              <a:r>
                <a:rPr lang="en-GB" sz="1200" dirty="0"/>
                <a:t> apprenticeships)*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Career pathways*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Succession planning*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Individual Performance Management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E4FA7437-D2C2-4B00-A55F-D76FB9CFD3C7}"/>
                </a:ext>
              </a:extLst>
            </p:cNvPr>
            <p:cNvSpPr/>
            <p:nvPr/>
          </p:nvSpPr>
          <p:spPr>
            <a:xfrm>
              <a:off x="8505189" y="4342105"/>
              <a:ext cx="1946912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Forward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83C45828-19F7-45A0-B4C1-2F93E33F5C89}"/>
              </a:ext>
            </a:extLst>
          </p:cNvPr>
          <p:cNvGrpSpPr/>
          <p:nvPr/>
        </p:nvGrpSpPr>
        <p:grpSpPr>
          <a:xfrm>
            <a:off x="2763177" y="1314250"/>
            <a:ext cx="2394000" cy="2242699"/>
            <a:chOff x="2763177" y="1314250"/>
            <a:chExt cx="2394000" cy="2242699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52533509-0811-4BA9-9617-7425B1E34FF0}"/>
                </a:ext>
              </a:extLst>
            </p:cNvPr>
            <p:cNvSpPr/>
            <p:nvPr/>
          </p:nvSpPr>
          <p:spPr>
            <a:xfrm>
              <a:off x="2763177" y="1360302"/>
              <a:ext cx="2394000" cy="2196647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Leave arrangements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Retirement support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Secondment / career breaks</a:t>
              </a:r>
            </a:p>
            <a:p>
              <a:pPr algn="ctr"/>
              <a:endParaRPr lang="en-GB" sz="1200" dirty="0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9D2B3FD2-7D47-4BBB-BEEE-A40807C599A3}"/>
                </a:ext>
              </a:extLst>
            </p:cNvPr>
            <p:cNvSpPr/>
            <p:nvPr/>
          </p:nvSpPr>
          <p:spPr>
            <a:xfrm>
              <a:off x="2763177" y="1314250"/>
              <a:ext cx="2394000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Away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1A15495-65B9-4B92-BDDF-132F72838FE9}"/>
              </a:ext>
            </a:extLst>
          </p:cNvPr>
          <p:cNvGrpSpPr/>
          <p:nvPr/>
        </p:nvGrpSpPr>
        <p:grpSpPr>
          <a:xfrm>
            <a:off x="2753972" y="4284912"/>
            <a:ext cx="2393759" cy="1874225"/>
            <a:chOff x="2771244" y="4073587"/>
            <a:chExt cx="2395968" cy="1874225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8264E92-4028-4A40-8666-0D52C70F4F5A}"/>
                </a:ext>
              </a:extLst>
            </p:cNvPr>
            <p:cNvSpPr/>
            <p:nvPr/>
          </p:nvSpPr>
          <p:spPr>
            <a:xfrm>
              <a:off x="2786908" y="4183440"/>
              <a:ext cx="2380304" cy="176437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en-GB" sz="1200" dirty="0"/>
                <a:t>Management &amp; leadership development*</a:t>
              </a:r>
            </a:p>
            <a:p>
              <a:pPr algn="ctr">
                <a:spcAft>
                  <a:spcPts val="600"/>
                </a:spcAft>
              </a:pPr>
              <a:r>
                <a:rPr lang="en-GB" sz="1200" dirty="0"/>
                <a:t>Talent management*</a:t>
              </a:r>
            </a:p>
            <a:p>
              <a:pPr algn="ctr"/>
              <a:endParaRPr lang="en-GB" sz="1200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B1D2A84F-4C30-442D-86E8-8182D39A28D0}"/>
                </a:ext>
              </a:extLst>
            </p:cNvPr>
            <p:cNvSpPr/>
            <p:nvPr/>
          </p:nvSpPr>
          <p:spPr>
            <a:xfrm>
              <a:off x="2771244" y="4073587"/>
              <a:ext cx="2380303" cy="378889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Step Up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39E63E2C-C0CA-4B4B-BD0C-7D66151A018B}"/>
              </a:ext>
            </a:extLst>
          </p:cNvPr>
          <p:cNvGrpSpPr/>
          <p:nvPr/>
        </p:nvGrpSpPr>
        <p:grpSpPr>
          <a:xfrm>
            <a:off x="4964327" y="2077934"/>
            <a:ext cx="3363205" cy="3392212"/>
            <a:chOff x="5338951" y="1960971"/>
            <a:chExt cx="3363205" cy="3392212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1E1015B-AD39-4680-B910-A87AAA3FB62C}"/>
                </a:ext>
              </a:extLst>
            </p:cNvPr>
            <p:cNvGrpSpPr/>
            <p:nvPr/>
          </p:nvGrpSpPr>
          <p:grpSpPr>
            <a:xfrm>
              <a:off x="5338951" y="1960971"/>
              <a:ext cx="3302821" cy="3383587"/>
              <a:chOff x="5747272" y="1960971"/>
              <a:chExt cx="3302821" cy="3383587"/>
            </a:xfrm>
          </p:grpSpPr>
          <p:sp>
            <p:nvSpPr>
              <p:cNvPr id="47" name="Freeform: Shape 46">
                <a:extLst>
                  <a:ext uri="{FF2B5EF4-FFF2-40B4-BE49-F238E27FC236}">
                    <a16:creationId xmlns:a16="http://schemas.microsoft.com/office/drawing/2014/main" id="{019751D4-EDD3-40C7-ACE8-6CD31338EDF0}"/>
                  </a:ext>
                </a:extLst>
              </p:cNvPr>
              <p:cNvSpPr/>
              <p:nvPr/>
            </p:nvSpPr>
            <p:spPr>
              <a:xfrm>
                <a:off x="6184310" y="2408191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0" y="1220150"/>
                    </a:moveTo>
                    <a:cubicBezTo>
                      <a:pt x="0" y="546280"/>
                      <a:pt x="546280" y="0"/>
                      <a:pt x="1220150" y="0"/>
                    </a:cubicBezTo>
                    <a:lnTo>
                      <a:pt x="1220150" y="1220150"/>
                    </a:lnTo>
                    <a:lnTo>
                      <a:pt x="0" y="122015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464054" tIns="464054" rIns="106680" bIns="106680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 Away</a:t>
                </a: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8C95E6F3-C9EA-45A2-97CD-01724E25F19F}"/>
                  </a:ext>
                </a:extLst>
              </p:cNvPr>
              <p:cNvSpPr/>
              <p:nvPr/>
            </p:nvSpPr>
            <p:spPr>
              <a:xfrm>
                <a:off x="7460818" y="2408191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0" y="0"/>
                    </a:moveTo>
                    <a:cubicBezTo>
                      <a:pt x="673870" y="0"/>
                      <a:pt x="1220150" y="546280"/>
                      <a:pt x="1220150" y="1220150"/>
                    </a:cubicBezTo>
                    <a:lnTo>
                      <a:pt x="0" y="1220150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106680" tIns="464054" rIns="464054" bIns="106680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</a:t>
                </a:r>
                <a:br>
                  <a:rPr lang="en-GB" sz="1500" kern="1200" dirty="0">
                    <a:solidFill>
                      <a:schemeClr val="bg1"/>
                    </a:solidFill>
                  </a:rPr>
                </a:br>
                <a:r>
                  <a:rPr lang="en-GB" sz="1500" kern="1200" dirty="0">
                    <a:solidFill>
                      <a:schemeClr val="bg1"/>
                    </a:solidFill>
                  </a:rPr>
                  <a:t>In</a:t>
                </a:r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id="{CEA082D5-4F23-43D0-8608-CA120D046593}"/>
                  </a:ext>
                </a:extLst>
              </p:cNvPr>
              <p:cNvSpPr/>
              <p:nvPr/>
            </p:nvSpPr>
            <p:spPr>
              <a:xfrm>
                <a:off x="7460818" y="3684699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1220150" y="0"/>
                    </a:moveTo>
                    <a:cubicBezTo>
                      <a:pt x="1220150" y="673870"/>
                      <a:pt x="673870" y="1220150"/>
                      <a:pt x="0" y="1220150"/>
                    </a:cubicBezTo>
                    <a:lnTo>
                      <a:pt x="0" y="0"/>
                    </a:lnTo>
                    <a:lnTo>
                      <a:pt x="1220150" y="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106680" tIns="106680" rIns="464054" bIns="464054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 Forward</a:t>
                </a:r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id="{7819035B-60F6-404A-9D02-F2C0EFD07CEA}"/>
                  </a:ext>
                </a:extLst>
              </p:cNvPr>
              <p:cNvSpPr/>
              <p:nvPr/>
            </p:nvSpPr>
            <p:spPr>
              <a:xfrm>
                <a:off x="6184310" y="3684699"/>
                <a:ext cx="1220150" cy="1220150"/>
              </a:xfrm>
              <a:custGeom>
                <a:avLst/>
                <a:gdLst>
                  <a:gd name="connsiteX0" fmla="*/ 0 w 1220150"/>
                  <a:gd name="connsiteY0" fmla="*/ 1220150 h 1220150"/>
                  <a:gd name="connsiteX1" fmla="*/ 1220150 w 1220150"/>
                  <a:gd name="connsiteY1" fmla="*/ 0 h 1220150"/>
                  <a:gd name="connsiteX2" fmla="*/ 1220150 w 1220150"/>
                  <a:gd name="connsiteY2" fmla="*/ 1220150 h 1220150"/>
                  <a:gd name="connsiteX3" fmla="*/ 0 w 1220150"/>
                  <a:gd name="connsiteY3" fmla="*/ 1220150 h 122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150" h="1220150">
                    <a:moveTo>
                      <a:pt x="1220150" y="1220150"/>
                    </a:moveTo>
                    <a:cubicBezTo>
                      <a:pt x="546280" y="1220150"/>
                      <a:pt x="0" y="673870"/>
                      <a:pt x="0" y="0"/>
                    </a:cubicBezTo>
                    <a:lnTo>
                      <a:pt x="1220150" y="0"/>
                    </a:lnTo>
                    <a:lnTo>
                      <a:pt x="1220150" y="1220150"/>
                    </a:lnTo>
                    <a:close/>
                  </a:path>
                </a:pathLst>
              </a:cu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spcFirstLastPara="0" vert="horz" wrap="square" lIns="464054" tIns="106680" rIns="106680" bIns="464054" numCol="1" spcCol="1270" anchor="ctr" anchorCtr="0">
                <a:noAutofit/>
              </a:bodyPr>
              <a:lstStyle/>
              <a:p>
                <a:pPr marL="0" lvl="0" indent="0" algn="ctr" defTabSz="6667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GB" sz="1500" kern="1200" dirty="0">
                    <a:solidFill>
                      <a:schemeClr val="bg1"/>
                    </a:solidFill>
                  </a:rPr>
                  <a:t>Step</a:t>
                </a:r>
                <a:br>
                  <a:rPr lang="en-GB" sz="1500" kern="1200" dirty="0">
                    <a:solidFill>
                      <a:schemeClr val="bg1"/>
                    </a:solidFill>
                  </a:rPr>
                </a:br>
                <a:r>
                  <a:rPr lang="en-GB" sz="1500" kern="1200" dirty="0">
                    <a:solidFill>
                      <a:schemeClr val="bg1"/>
                    </a:solidFill>
                  </a:rPr>
                  <a:t>Up</a:t>
                </a:r>
              </a:p>
            </p:txBody>
          </p:sp>
          <p:sp>
            <p:nvSpPr>
              <p:cNvPr id="74" name="Arrow: Circular 73">
                <a:extLst>
                  <a:ext uri="{FF2B5EF4-FFF2-40B4-BE49-F238E27FC236}">
                    <a16:creationId xmlns:a16="http://schemas.microsoft.com/office/drawing/2014/main" id="{2CA5C77B-CBDA-43EF-BAF7-8ABD0024D47D}"/>
                  </a:ext>
                </a:extLst>
              </p:cNvPr>
              <p:cNvSpPr/>
              <p:nvPr/>
            </p:nvSpPr>
            <p:spPr>
              <a:xfrm rot="16470754">
                <a:off x="5706889" y="2001354"/>
                <a:ext cx="3383587" cy="3302821"/>
              </a:xfrm>
              <a:prstGeom prst="circularArrow">
                <a:avLst>
                  <a:gd name="adj1" fmla="val 9029"/>
                  <a:gd name="adj2" fmla="val 966956"/>
                  <a:gd name="adj3" fmla="val 20423181"/>
                  <a:gd name="adj4" fmla="val 10529472"/>
                  <a:gd name="adj5" fmla="val 8206"/>
                </a:avLst>
              </a:prstGeom>
              <a:ln w="28575">
                <a:solidFill>
                  <a:schemeClr val="bg1"/>
                </a:solidFill>
              </a:ln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83C0114D-0FC0-48EF-A623-AFD44D25A917}"/>
                  </a:ext>
                </a:extLst>
              </p:cNvPr>
              <p:cNvGrpSpPr/>
              <p:nvPr/>
            </p:nvGrpSpPr>
            <p:grpSpPr>
              <a:xfrm>
                <a:off x="7054946" y="3360683"/>
                <a:ext cx="755386" cy="488104"/>
                <a:chOff x="7952097" y="3360683"/>
                <a:chExt cx="755386" cy="488104"/>
              </a:xfrm>
            </p:grpSpPr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E1ECD77A-136D-4642-88D6-CA8687130675}"/>
                    </a:ext>
                  </a:extLst>
                </p:cNvPr>
                <p:cNvSpPr/>
                <p:nvPr/>
              </p:nvSpPr>
              <p:spPr>
                <a:xfrm>
                  <a:off x="7952097" y="3360683"/>
                  <a:ext cx="755386" cy="48810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800" b="1" dirty="0"/>
                </a:p>
              </p:txBody>
            </p:sp>
            <p:sp>
              <p:nvSpPr>
                <p:cNvPr id="77" name="TextBox 76">
                  <a:extLst>
                    <a:ext uri="{FF2B5EF4-FFF2-40B4-BE49-F238E27FC236}">
                      <a16:creationId xmlns:a16="http://schemas.microsoft.com/office/drawing/2014/main" id="{39422C82-6FFB-4AD8-800E-6194DB2C476F}"/>
                    </a:ext>
                  </a:extLst>
                </p:cNvPr>
                <p:cNvSpPr txBox="1"/>
                <p:nvPr/>
              </p:nvSpPr>
              <p:spPr>
                <a:xfrm>
                  <a:off x="7956980" y="3439986"/>
                  <a:ext cx="722505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GB" sz="1400" dirty="0">
                      <a:solidFill>
                        <a:schemeClr val="bg1"/>
                      </a:solidFill>
                    </a:rPr>
                    <a:t>Culture</a:t>
                  </a:r>
                </a:p>
              </p:txBody>
            </p:sp>
          </p:grpSp>
        </p:grpSp>
        <p:sp>
          <p:nvSpPr>
            <p:cNvPr id="45" name="Arrow: Circular 44">
              <a:extLst>
                <a:ext uri="{FF2B5EF4-FFF2-40B4-BE49-F238E27FC236}">
                  <a16:creationId xmlns:a16="http://schemas.microsoft.com/office/drawing/2014/main" id="{DE00FDB8-9EEB-4F99-9C4D-7FD1AD691C77}"/>
                </a:ext>
              </a:extLst>
            </p:cNvPr>
            <p:cNvSpPr/>
            <p:nvPr/>
          </p:nvSpPr>
          <p:spPr>
            <a:xfrm rot="5611396">
              <a:off x="5358952" y="2009979"/>
              <a:ext cx="3383587" cy="3302821"/>
            </a:xfrm>
            <a:prstGeom prst="circularArrow">
              <a:avLst>
                <a:gd name="adj1" fmla="val 9029"/>
                <a:gd name="adj2" fmla="val 966956"/>
                <a:gd name="adj3" fmla="val 20423181"/>
                <a:gd name="adj4" fmla="val 10529472"/>
                <a:gd name="adj5" fmla="val 8206"/>
              </a:avLst>
            </a:prstGeom>
            <a:ln w="28575">
              <a:solidFill>
                <a:schemeClr val="bg1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dirty="0"/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0765057-5842-4DA6-BC71-06DACF7756F2}"/>
              </a:ext>
            </a:extLst>
          </p:cNvPr>
          <p:cNvGrpSpPr/>
          <p:nvPr/>
        </p:nvGrpSpPr>
        <p:grpSpPr>
          <a:xfrm>
            <a:off x="334963" y="1305767"/>
            <a:ext cx="2263031" cy="4895008"/>
            <a:chOff x="5834888" y="1297132"/>
            <a:chExt cx="2263031" cy="4895008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A41D581F-1F45-437A-BE82-D39517B26AB9}"/>
                </a:ext>
              </a:extLst>
            </p:cNvPr>
            <p:cNvGrpSpPr/>
            <p:nvPr/>
          </p:nvGrpSpPr>
          <p:grpSpPr>
            <a:xfrm>
              <a:off x="5834888" y="1297132"/>
              <a:ext cx="2263031" cy="4895008"/>
              <a:chOff x="5909651" y="976824"/>
              <a:chExt cx="2263031" cy="5581793"/>
            </a:xfrm>
          </p:grpSpPr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B143A75B-1E73-4A64-8BBF-C219ABCAB4C8}"/>
                  </a:ext>
                </a:extLst>
              </p:cNvPr>
              <p:cNvSpPr/>
              <p:nvPr/>
            </p:nvSpPr>
            <p:spPr>
              <a:xfrm>
                <a:off x="5909651" y="976824"/>
                <a:ext cx="2263031" cy="5581793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b="1" dirty="0"/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74EB9061-4151-4DEE-9BA3-830D8E89C551}"/>
                  </a:ext>
                </a:extLst>
              </p:cNvPr>
              <p:cNvSpPr txBox="1"/>
              <p:nvPr/>
            </p:nvSpPr>
            <p:spPr>
              <a:xfrm>
                <a:off x="6463925" y="1005951"/>
                <a:ext cx="1176925" cy="4198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b="1" dirty="0">
                    <a:solidFill>
                      <a:schemeClr val="bg1"/>
                    </a:solidFill>
                  </a:rPr>
                  <a:t>ENABLING</a:t>
                </a:r>
              </a:p>
            </p:txBody>
          </p:sp>
        </p:grpSp>
        <p:sp>
          <p:nvSpPr>
            <p:cNvPr id="58" name="Rectangle: Rounded Corners 57">
              <a:extLst>
                <a:ext uri="{FF2B5EF4-FFF2-40B4-BE49-F238E27FC236}">
                  <a16:creationId xmlns:a16="http://schemas.microsoft.com/office/drawing/2014/main" id="{9BA5A4B6-1424-4783-B2E4-0D283B5902BD}"/>
                </a:ext>
              </a:extLst>
            </p:cNvPr>
            <p:cNvSpPr/>
            <p:nvPr/>
          </p:nvSpPr>
          <p:spPr>
            <a:xfrm>
              <a:off x="6066403" y="2028865"/>
              <a:ext cx="1800000" cy="72000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People*</a:t>
              </a:r>
            </a:p>
          </p:txBody>
        </p:sp>
        <p:sp>
          <p:nvSpPr>
            <p:cNvPr id="59" name="Rectangle: Rounded Corners 58">
              <a:extLst>
                <a:ext uri="{FF2B5EF4-FFF2-40B4-BE49-F238E27FC236}">
                  <a16:creationId xmlns:a16="http://schemas.microsoft.com/office/drawing/2014/main" id="{F8BE2174-5685-4A55-8DAE-802E35D9D202}"/>
                </a:ext>
              </a:extLst>
            </p:cNvPr>
            <p:cNvSpPr/>
            <p:nvPr/>
          </p:nvSpPr>
          <p:spPr>
            <a:xfrm>
              <a:off x="6066403" y="2956370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Data &amp; digital*</a:t>
              </a:r>
            </a:p>
          </p:txBody>
        </p: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01F9F36A-34A4-4DF7-93BF-EEC0C47050B2}"/>
                </a:ext>
              </a:extLst>
            </p:cNvPr>
            <p:cNvSpPr/>
            <p:nvPr/>
          </p:nvSpPr>
          <p:spPr>
            <a:xfrm>
              <a:off x="6066403" y="3998562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Resources*</a:t>
              </a:r>
            </a:p>
          </p:txBody>
        </p:sp>
        <p:sp>
          <p:nvSpPr>
            <p:cNvPr id="61" name="Rectangle: Rounded Corners 60">
              <a:extLst>
                <a:ext uri="{FF2B5EF4-FFF2-40B4-BE49-F238E27FC236}">
                  <a16:creationId xmlns:a16="http://schemas.microsoft.com/office/drawing/2014/main" id="{3C1D0D56-524B-4128-860A-5A80ECDDF540}"/>
                </a:ext>
              </a:extLst>
            </p:cNvPr>
            <p:cNvSpPr/>
            <p:nvPr/>
          </p:nvSpPr>
          <p:spPr>
            <a:xfrm>
              <a:off x="6066403" y="4938941"/>
              <a:ext cx="1800000" cy="720000"/>
            </a:xfrm>
            <a:prstGeom prst="roundRect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  <a:shade val="30000"/>
                    <a:satMod val="115000"/>
                  </a:schemeClr>
                </a:gs>
                <a:gs pos="50000">
                  <a:schemeClr val="accent6">
                    <a:lumMod val="20000"/>
                    <a:lumOff val="80000"/>
                    <a:shade val="67500"/>
                    <a:satMod val="115000"/>
                  </a:schemeClr>
                </a:gs>
                <a:gs pos="100000">
                  <a:schemeClr val="accent6">
                    <a:lumMod val="20000"/>
                    <a:lumOff val="8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Governance*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9468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PO2">
      <a:dk1>
        <a:srgbClr val="000000"/>
      </a:dk1>
      <a:lt1>
        <a:sysClr val="window" lastClr="FFFFFF"/>
      </a:lt1>
      <a:dk2>
        <a:srgbClr val="808284"/>
      </a:dk2>
      <a:lt2>
        <a:srgbClr val="D8D8D8"/>
      </a:lt2>
      <a:accent1>
        <a:srgbClr val="00559F"/>
      </a:accent1>
      <a:accent2>
        <a:srgbClr val="E11B22"/>
      </a:accent2>
      <a:accent3>
        <a:srgbClr val="808284"/>
      </a:accent3>
      <a:accent4>
        <a:srgbClr val="EE7479"/>
      </a:accent4>
      <a:accent5>
        <a:srgbClr val="7FAACF"/>
      </a:accent5>
      <a:accent6>
        <a:srgbClr val="7F7F7F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escreen CPO PowerPoint Template revised April 2019" id="{16FB1B29-BC8D-4207-8895-849649CDAB1D}" vid="{8F2FEA46-6209-4430-ABF7-03863D0DBF8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ed_x0020_By xmlns="b48eabcc-ad5b-4292-878e-4febbc50835d">NO</Approved_x0020_By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91F6360BDD04F89F0DFDA44A8C8B9" ma:contentTypeVersion="13" ma:contentTypeDescription="Create a new document." ma:contentTypeScope="" ma:versionID="085d9278652fe255915cf47f3862ef21">
  <xsd:schema xmlns:xsd="http://www.w3.org/2001/XMLSchema" xmlns:xs="http://www.w3.org/2001/XMLSchema" xmlns:p="http://schemas.microsoft.com/office/2006/metadata/properties" xmlns:ns2="b48eabcc-ad5b-4292-878e-4febbc50835d" xmlns:ns3="aa90963d-48b8-42e8-a064-e2f251e3c647" targetNamespace="http://schemas.microsoft.com/office/2006/metadata/properties" ma:root="true" ma:fieldsID="1385c606484ea2e15e3f0cec36d3b0f0" ns2:_="" ns3:_="">
    <xsd:import namespace="b48eabcc-ad5b-4292-878e-4febbc50835d"/>
    <xsd:import namespace="aa90963d-48b8-42e8-a064-e2f251e3c6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Approved_x0020_By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8eabcc-ad5b-4292-878e-4febbc5083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Approved_x0020_By" ma:index="16" nillable="true" ma:displayName="Approved" ma:default="NO" ma:format="Dropdown" ma:internalName="Approved_x0020_By">
      <xsd:simpleType>
        <xsd:restriction base="dms:Choice">
          <xsd:enumeration value="YES"/>
          <xsd:enumeration value="NO"/>
          <xsd:enumeration value="Enter Choice #3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0963d-48b8-42e8-a064-e2f251e3c64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C4A8B1-9419-4184-A1B9-AEBF265A2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EA4E05-7DEF-40E2-A24C-746F78FAD7B2}">
  <ds:schemaRefs>
    <ds:schemaRef ds:uri="http://purl.org/dc/terms/"/>
    <ds:schemaRef ds:uri="http://schemas.openxmlformats.org/package/2006/metadata/core-properties"/>
    <ds:schemaRef ds:uri="f1624539-3ba3-4998-93a4-42407fee4d59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29f3f5c-540e-4779-a11b-b4853207ee5e"/>
    <ds:schemaRef ds:uri="http://www.w3.org/XML/1998/namespace"/>
    <ds:schemaRef ds:uri="http://purl.org/dc/dcmitype/"/>
    <ds:schemaRef ds:uri="b48eabcc-ad5b-4292-878e-4febbc50835d"/>
  </ds:schemaRefs>
</ds:datastoreItem>
</file>

<file path=customXml/itemProps3.xml><?xml version="1.0" encoding="utf-8"?>
<ds:datastoreItem xmlns:ds="http://schemas.openxmlformats.org/officeDocument/2006/customXml" ds:itemID="{77620B28-E68A-4E29-BEB5-525CC5EA6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8eabcc-ad5b-4292-878e-4febbc50835d"/>
    <ds:schemaRef ds:uri="aa90963d-48b8-42e8-a064-e2f251e3c6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Widescreen CPO PowerPoint Template revised April 2019</Template>
  <TotalTime>6651</TotalTime>
  <Words>1072</Words>
  <Application>Microsoft Office PowerPoint</Application>
  <PresentationFormat>Widescreen</PresentationFormat>
  <Paragraphs>354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Item 4 - Paper 2 Appendix A - Fire and Rescue  Activity Framework</vt:lpstr>
      <vt:lpstr>What is the activity framework?</vt:lpstr>
      <vt:lpstr>Mapping fire and rescue service activity</vt:lpstr>
      <vt:lpstr>Strategic activities</vt:lpstr>
      <vt:lpstr>Strategic Activities</vt:lpstr>
      <vt:lpstr>Strategic Activities</vt:lpstr>
      <vt:lpstr>Cultural activities</vt:lpstr>
      <vt:lpstr>Enabling activities - People</vt:lpstr>
      <vt:lpstr>Enabling activities - People</vt:lpstr>
      <vt:lpstr>Enabling activities - People</vt:lpstr>
      <vt:lpstr>Enabling activities - other</vt:lpstr>
      <vt:lpstr>Enabling activities - other</vt:lpstr>
      <vt:lpstr>Enabling activities - other</vt:lpstr>
      <vt:lpstr>Service delivery</vt:lpstr>
      <vt:lpstr>Service delivery</vt:lpstr>
      <vt:lpstr>Service delivery</vt:lpstr>
      <vt:lpstr>Service delivery</vt:lpstr>
      <vt:lpstr>Service delivery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Flanagan</dc:creator>
  <cp:lastModifiedBy>Sadie Bryant</cp:lastModifiedBy>
  <cp:revision>11</cp:revision>
  <dcterms:created xsi:type="dcterms:W3CDTF">2019-10-01T16:21:12Z</dcterms:created>
  <dcterms:modified xsi:type="dcterms:W3CDTF">2020-03-27T11:39:05Z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0x0101002BF91F6360BDD04F89F0DFDA44A8C8B9</vt:lpwstr>
  </property>
</Properties>
</file>